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4" r:id="rId2"/>
    <p:sldId id="283" r:id="rId3"/>
    <p:sldId id="282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295" r:id="rId14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2FF"/>
    <a:srgbClr val="0F5494"/>
    <a:srgbClr val="3166CF"/>
    <a:srgbClr val="99CCFF"/>
    <a:srgbClr val="BDDEFF"/>
    <a:srgbClr val="3E6FD2"/>
    <a:srgbClr val="2D5EC1"/>
    <a:srgbClr val="808080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80343" autoAdjust="0"/>
  </p:normalViewPr>
  <p:slideViewPr>
    <p:cSldViewPr>
      <p:cViewPr varScale="1">
        <p:scale>
          <a:sx n="69" d="100"/>
          <a:sy n="69" d="100"/>
        </p:scale>
        <p:origin x="1148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9840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1"/>
            <a:ext cx="2949840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0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0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EA9C6209-B29C-4252-A46C-1A6C0118C90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0084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9840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1"/>
            <a:ext cx="2949840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0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0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67" tIns="45784" rIns="91567" bIns="45784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9B0B101A-7514-4C99-A286-441D6019AF0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84197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0B101A-7514-4C99-A286-441D6019AF05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879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0B101A-7514-4C99-A286-441D6019AF05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603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GB" altLang="en-US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GB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C944A9A8-E4DD-453D-AAC8-8E53E0B7497A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E20BA-294C-4E20-B56C-D7AB905E6B6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6511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9A9BB-7AA4-499B-9A12-92DE0EC4E4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491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43C2E-FE1A-419A-89CC-CE0BCBAC26A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7736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A1B7E-47AD-45D8-8A28-0CAE280D9CA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0497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CA7FFE-6111-43A1-A9D7-881483EB738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8035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D0D24-CE42-418C-855A-6ACD79F3D20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4573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9E094-8C23-41F4-A822-10FA3F0D13F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3110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50C42-D6E8-43C5-A0EE-29A102557E4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811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B420C-63FA-4BF0-8CBB-024A8E42979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9261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74B83-A200-4D0A-B9E3-1071160A5E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0930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CC6F23DB-6139-42D0-9520-52B86FD47B5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6418" cy="1224136"/>
          </a:xfrm>
        </p:spPr>
        <p:txBody>
          <a:bodyPr/>
          <a:lstStyle/>
          <a:p>
            <a:pPr algn="ctr"/>
            <a:r>
              <a:rPr lang="it-IT" sz="3600" dirty="0"/>
              <a:t>Lineamenti della Direttiva ATAD– Principi generali nel contesto dell’azione della Commissione </a:t>
            </a:r>
            <a:r>
              <a:rPr lang="it-IT" sz="3600" dirty="0" smtClean="0"/>
              <a:t>europea </a:t>
            </a:r>
            <a:endParaRPr lang="en-GB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188" y="4221089"/>
            <a:ext cx="8532812" cy="1368152"/>
          </a:xfrm>
        </p:spPr>
        <p:txBody>
          <a:bodyPr/>
          <a:lstStyle/>
          <a:p>
            <a:r>
              <a:rPr lang="en-GB" sz="2800" smtClean="0"/>
              <a:t>21 </a:t>
            </a:r>
            <a:r>
              <a:rPr lang="en-GB" sz="2800" dirty="0" err="1" smtClean="0"/>
              <a:t>aprile</a:t>
            </a:r>
            <a:r>
              <a:rPr lang="en-GB" sz="2800" dirty="0" smtClean="0"/>
              <a:t> 2021</a:t>
            </a:r>
          </a:p>
          <a:p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4257264" y="5517631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fr-BE" sz="1400" dirty="0" smtClean="0">
                <a:solidFill>
                  <a:srgbClr val="FFFF00"/>
                </a:solidFill>
              </a:rPr>
              <a:t>Marco </a:t>
            </a:r>
            <a:r>
              <a:rPr lang="fr-BE" sz="1400" dirty="0" err="1" smtClean="0">
                <a:solidFill>
                  <a:srgbClr val="FFFF00"/>
                </a:solidFill>
              </a:rPr>
              <a:t>Federici</a:t>
            </a:r>
            <a:endParaRPr lang="fr-BE" sz="1400" dirty="0" smtClean="0">
              <a:solidFill>
                <a:srgbClr val="FFFF00"/>
              </a:solidFill>
            </a:endParaRPr>
          </a:p>
          <a:p>
            <a:pPr lvl="0"/>
            <a:r>
              <a:rPr lang="fr-BE" sz="1400" dirty="0" smtClean="0">
                <a:solidFill>
                  <a:srgbClr val="FFFF00"/>
                </a:solidFill>
              </a:rPr>
              <a:t>Policy </a:t>
            </a:r>
            <a:r>
              <a:rPr lang="fr-BE" sz="1400" dirty="0" err="1" smtClean="0">
                <a:solidFill>
                  <a:srgbClr val="FFFF00"/>
                </a:solidFill>
              </a:rPr>
              <a:t>Officer</a:t>
            </a:r>
            <a:endParaRPr lang="fr-BE" sz="1400" dirty="0" smtClean="0">
              <a:solidFill>
                <a:srgbClr val="FFFF00"/>
              </a:solidFill>
            </a:endParaRPr>
          </a:p>
          <a:p>
            <a:pPr lvl="0"/>
            <a:r>
              <a:rPr lang="fr-BE" sz="1400" dirty="0" err="1" smtClean="0">
                <a:solidFill>
                  <a:srgbClr val="FFFF00"/>
                </a:solidFill>
              </a:rPr>
              <a:t>Direzione</a:t>
            </a:r>
            <a:r>
              <a:rPr lang="fr-BE" sz="1400" dirty="0" smtClean="0">
                <a:solidFill>
                  <a:srgbClr val="FFFF00"/>
                </a:solidFill>
              </a:rPr>
              <a:t> </a:t>
            </a:r>
            <a:r>
              <a:rPr lang="fr-BE" sz="1400" dirty="0" err="1" smtClean="0">
                <a:solidFill>
                  <a:srgbClr val="FFFF00"/>
                </a:solidFill>
              </a:rPr>
              <a:t>Generale</a:t>
            </a:r>
            <a:r>
              <a:rPr lang="fr-BE" sz="1400" dirty="0" smtClean="0">
                <a:solidFill>
                  <a:srgbClr val="FFFF00"/>
                </a:solidFill>
              </a:rPr>
              <a:t> </a:t>
            </a:r>
            <a:r>
              <a:rPr lang="fr-BE" sz="1400" dirty="0" err="1" smtClean="0">
                <a:solidFill>
                  <a:srgbClr val="FFFF00"/>
                </a:solidFill>
              </a:rPr>
              <a:t>Tassazione</a:t>
            </a:r>
            <a:r>
              <a:rPr lang="fr-BE" sz="1400" dirty="0" smtClean="0">
                <a:solidFill>
                  <a:srgbClr val="FFFF00"/>
                </a:solidFill>
              </a:rPr>
              <a:t> e </a:t>
            </a:r>
            <a:r>
              <a:rPr lang="fr-BE" sz="1400" dirty="0" err="1" smtClean="0">
                <a:solidFill>
                  <a:srgbClr val="FFFF00"/>
                </a:solidFill>
              </a:rPr>
              <a:t>Unione</a:t>
            </a:r>
            <a:r>
              <a:rPr lang="fr-BE" sz="1400" dirty="0" smtClean="0">
                <a:solidFill>
                  <a:srgbClr val="FFFF00"/>
                </a:solidFill>
              </a:rPr>
              <a:t> </a:t>
            </a:r>
            <a:r>
              <a:rPr lang="fr-BE" sz="1400" dirty="0" err="1" smtClean="0">
                <a:solidFill>
                  <a:srgbClr val="FFFF00"/>
                </a:solidFill>
              </a:rPr>
              <a:t>doganale</a:t>
            </a:r>
            <a:r>
              <a:rPr lang="fr-BE" sz="1400" dirty="0" smtClean="0">
                <a:solidFill>
                  <a:srgbClr val="FFFF00"/>
                </a:solidFill>
              </a:rPr>
              <a:t> - TAXUD</a:t>
            </a:r>
            <a:endParaRPr lang="fr-BE" sz="1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5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ATAD1/ </a:t>
            </a:r>
            <a:r>
              <a:rPr lang="fr-BE" dirty="0" err="1" smtClean="0"/>
              <a:t>Tassazione</a:t>
            </a:r>
            <a:r>
              <a:rPr lang="fr-BE" dirty="0" smtClean="0"/>
              <a:t> in </a:t>
            </a:r>
            <a:r>
              <a:rPr lang="fr-BE" dirty="0" err="1" smtClean="0"/>
              <a:t>uscita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sz="2000" i="0" u="sng" dirty="0" smtClean="0"/>
              <a:t>Scopo: </a:t>
            </a:r>
            <a:r>
              <a:rPr lang="it-IT" sz="2000" i="0" dirty="0" smtClean="0"/>
              <a:t>evitare che </a:t>
            </a:r>
            <a:r>
              <a:rPr lang="it-IT" sz="2000" i="0" dirty="0" err="1" smtClean="0"/>
              <a:t>asset</a:t>
            </a:r>
            <a:r>
              <a:rPr lang="it-IT" sz="2000" i="0" dirty="0" smtClean="0"/>
              <a:t> altamente remunerativi siano trasferiti con lo scopo di essere sottoposti a minor tassazione al momento dell’alienazione</a:t>
            </a:r>
          </a:p>
          <a:p>
            <a:pPr algn="just"/>
            <a:r>
              <a:rPr lang="it-IT" sz="2000" i="0" u="sng" dirty="0" smtClean="0"/>
              <a:t>Principi:</a:t>
            </a:r>
            <a:r>
              <a:rPr lang="it-IT" sz="2000" i="0" dirty="0" smtClean="0"/>
              <a:t> doppia imposizione evitata attraverso l’accettazione del valore di mercato determinato da SM</a:t>
            </a:r>
          </a:p>
          <a:p>
            <a:pPr algn="just"/>
            <a:endParaRPr lang="it-IT" sz="2000" i="0" dirty="0" smtClean="0"/>
          </a:p>
          <a:p>
            <a:pPr algn="just"/>
            <a:r>
              <a:rPr lang="fr-BE" sz="1600" i="0" dirty="0" smtClean="0"/>
              <a:t>- AMBITO DI APPLICAZIONE:</a:t>
            </a:r>
          </a:p>
          <a:p>
            <a:pPr algn="just"/>
            <a:r>
              <a:rPr lang="en-US" sz="1600" i="0" dirty="0" err="1" smtClean="0"/>
              <a:t>Trasferimento</a:t>
            </a:r>
            <a:r>
              <a:rPr lang="en-US" sz="1600" i="0" dirty="0" smtClean="0"/>
              <a:t> di asset (ma non la </a:t>
            </a:r>
            <a:r>
              <a:rPr lang="en-US" sz="1600" i="0" dirty="0" err="1" smtClean="0"/>
              <a:t>loro</a:t>
            </a:r>
            <a:r>
              <a:rPr lang="en-US" sz="1600" i="0" dirty="0"/>
              <a:t> </a:t>
            </a:r>
            <a:r>
              <a:rPr lang="en-US" sz="1600" i="0" dirty="0" err="1" smtClean="0"/>
              <a:t>disposizione</a:t>
            </a:r>
            <a:r>
              <a:rPr lang="en-US" sz="1600" i="0" dirty="0"/>
              <a:t>)</a:t>
            </a:r>
            <a:r>
              <a:rPr lang="en-US" sz="1600" i="0" dirty="0" smtClean="0"/>
              <a:t> </a:t>
            </a:r>
            <a:r>
              <a:rPr lang="en-US" sz="1600" i="0" u="sng" dirty="0" smtClean="0"/>
              <a:t>o</a:t>
            </a:r>
            <a:r>
              <a:rPr lang="en-US" sz="1600" i="0" dirty="0" smtClean="0"/>
              <a:t> </a:t>
            </a:r>
            <a:r>
              <a:rPr lang="en-US" sz="1600" i="0" dirty="0" err="1"/>
              <a:t>residenza</a:t>
            </a:r>
            <a:r>
              <a:rPr lang="en-US" sz="1600" i="0" dirty="0"/>
              <a:t> </a:t>
            </a:r>
            <a:r>
              <a:rPr lang="en-US" sz="1600" i="0" dirty="0" err="1"/>
              <a:t>fiscale</a:t>
            </a:r>
            <a:r>
              <a:rPr lang="en-US" sz="1600" i="0" dirty="0"/>
              <a:t> ;</a:t>
            </a:r>
          </a:p>
          <a:p>
            <a:pPr algn="just"/>
            <a:r>
              <a:rPr lang="en-US" sz="1600" i="0" dirty="0" err="1" smtClean="0"/>
              <a:t>Applicabilità</a:t>
            </a:r>
            <a:r>
              <a:rPr lang="en-US" sz="1600" i="0" dirty="0" smtClean="0"/>
              <a:t> </a:t>
            </a:r>
            <a:r>
              <a:rPr lang="en-US" sz="1600" i="0" dirty="0" err="1" smtClean="0"/>
              <a:t>tra</a:t>
            </a:r>
            <a:r>
              <a:rPr lang="en-US" sz="1600" i="0" dirty="0" smtClean="0"/>
              <a:t> </a:t>
            </a:r>
            <a:r>
              <a:rPr lang="en-US" sz="1600" i="0" dirty="0" err="1" smtClean="0"/>
              <a:t>Stati</a:t>
            </a:r>
            <a:r>
              <a:rPr lang="en-US" sz="1600" i="0" dirty="0" smtClean="0"/>
              <a:t> </a:t>
            </a:r>
            <a:r>
              <a:rPr lang="en-US" sz="1600" i="0" dirty="0" err="1" smtClean="0"/>
              <a:t>Membri</a:t>
            </a:r>
            <a:r>
              <a:rPr lang="en-US" sz="1600" i="0" dirty="0" smtClean="0"/>
              <a:t> o con </a:t>
            </a:r>
            <a:r>
              <a:rPr lang="en-US" sz="1600" i="0" dirty="0" err="1" smtClean="0"/>
              <a:t>Paesi</a:t>
            </a:r>
            <a:r>
              <a:rPr lang="en-US" sz="1600" i="0" dirty="0" smtClean="0"/>
              <a:t> </a:t>
            </a:r>
            <a:r>
              <a:rPr lang="en-US" sz="1600" i="0" dirty="0" err="1" smtClean="0"/>
              <a:t>terzi</a:t>
            </a:r>
            <a:r>
              <a:rPr lang="en-US" sz="1600" i="0" dirty="0" smtClean="0"/>
              <a:t> </a:t>
            </a:r>
            <a:r>
              <a:rPr lang="en-US" sz="1600" i="0" dirty="0" err="1" smtClean="0"/>
              <a:t>rispetto</a:t>
            </a:r>
            <a:r>
              <a:rPr lang="en-US" sz="1600" i="0" dirty="0" smtClean="0"/>
              <a:t> ad </a:t>
            </a:r>
            <a:r>
              <a:rPr lang="en-US" sz="1600" i="0" dirty="0" err="1" smtClean="0"/>
              <a:t>una</a:t>
            </a:r>
            <a:r>
              <a:rPr lang="en-US" sz="1600" i="0" dirty="0" smtClean="0"/>
              <a:t> stabile </a:t>
            </a:r>
            <a:r>
              <a:rPr lang="en-US" sz="1600" i="0" dirty="0" err="1" smtClean="0"/>
              <a:t>organizzazione</a:t>
            </a:r>
            <a:endParaRPr lang="en-US" sz="1600" i="0" dirty="0" smtClean="0"/>
          </a:p>
          <a:p>
            <a:pPr algn="just"/>
            <a:r>
              <a:rPr lang="fr-BE" sz="1600" i="0" dirty="0" err="1" smtClean="0"/>
              <a:t>Eccezioni</a:t>
            </a:r>
            <a:r>
              <a:rPr lang="fr-BE" sz="1600" i="0" dirty="0" smtClean="0"/>
              <a:t> per </a:t>
            </a:r>
            <a:r>
              <a:rPr lang="fr-BE" sz="1600" i="0" dirty="0" err="1" smtClean="0"/>
              <a:t>stabili</a:t>
            </a:r>
            <a:r>
              <a:rPr lang="fr-BE" sz="1600" i="0" dirty="0" smtClean="0"/>
              <a:t> </a:t>
            </a:r>
            <a:r>
              <a:rPr lang="fr-BE" sz="1600" i="0" dirty="0" err="1" smtClean="0"/>
              <a:t>organizzazioni</a:t>
            </a:r>
            <a:r>
              <a:rPr lang="fr-BE" sz="1600" i="0" dirty="0" smtClean="0"/>
              <a:t> </a:t>
            </a:r>
            <a:r>
              <a:rPr lang="fr-BE" sz="1600" i="0" dirty="0" err="1" smtClean="0"/>
              <a:t>che</a:t>
            </a:r>
            <a:r>
              <a:rPr lang="fr-BE" sz="1600" i="0" dirty="0" smtClean="0"/>
              <a:t> </a:t>
            </a:r>
            <a:r>
              <a:rPr lang="fr-BE" sz="1600" i="0" dirty="0" err="1" smtClean="0"/>
              <a:t>hanno</a:t>
            </a:r>
            <a:r>
              <a:rPr lang="fr-BE" sz="1600" i="0" dirty="0" smtClean="0"/>
              <a:t> </a:t>
            </a:r>
            <a:r>
              <a:rPr lang="fr-BE" sz="1600" i="0" dirty="0" err="1" smtClean="0"/>
              <a:t>attività</a:t>
            </a:r>
            <a:r>
              <a:rPr lang="fr-BE" sz="1600" i="0" dirty="0" smtClean="0"/>
              <a:t> </a:t>
            </a:r>
            <a:r>
              <a:rPr lang="fr-BE" sz="1600" i="0" dirty="0" err="1" smtClean="0"/>
              <a:t>reali</a:t>
            </a:r>
            <a:r>
              <a:rPr lang="fr-BE" sz="1600" i="0" dirty="0" smtClean="0"/>
              <a:t>, </a:t>
            </a:r>
            <a:r>
              <a:rPr lang="fr-BE" sz="1600" i="0" dirty="0" err="1" smtClean="0"/>
              <a:t>asset</a:t>
            </a:r>
            <a:r>
              <a:rPr lang="fr-BE" sz="1600" i="0" dirty="0" smtClean="0"/>
              <a:t> </a:t>
            </a:r>
            <a:r>
              <a:rPr lang="fr-BE" sz="1600" i="0" dirty="0" err="1" smtClean="0"/>
              <a:t>esenti</a:t>
            </a:r>
            <a:r>
              <a:rPr lang="fr-BE" sz="1600" i="0" dirty="0" smtClean="0"/>
              <a:t> da </a:t>
            </a:r>
            <a:r>
              <a:rPr lang="fr-BE" sz="1600" i="0" dirty="0" err="1" smtClean="0"/>
              <a:t>tassazione</a:t>
            </a:r>
            <a:r>
              <a:rPr lang="fr-BE" sz="1600" i="0" dirty="0" smtClean="0"/>
              <a:t> e </a:t>
            </a:r>
            <a:r>
              <a:rPr lang="fr-BE" sz="1600" i="0" dirty="0" err="1" smtClean="0"/>
              <a:t>asset</a:t>
            </a:r>
            <a:r>
              <a:rPr lang="fr-BE" sz="1600" i="0" dirty="0" smtClean="0"/>
              <a:t> </a:t>
            </a:r>
            <a:r>
              <a:rPr lang="fr-BE" sz="1600" i="0" dirty="0" err="1" smtClean="0"/>
              <a:t>finanziari</a:t>
            </a:r>
            <a:endParaRPr lang="fr-BE" sz="1400" i="0" dirty="0"/>
          </a:p>
          <a:p>
            <a:endParaRPr lang="fr-BE" sz="1600" i="0" dirty="0" smtClean="0"/>
          </a:p>
        </p:txBody>
      </p:sp>
    </p:spTree>
    <p:extLst>
      <p:ext uri="{BB962C8B-B14F-4D97-AF65-F5344CB8AC3E}">
        <p14:creationId xmlns:p14="http://schemas.microsoft.com/office/powerpoint/2010/main" val="1074955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ATAD2 Principi generali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303878"/>
            <a:ext cx="8229600" cy="3529013"/>
          </a:xfrm>
        </p:spPr>
        <p:txBody>
          <a:bodyPr/>
          <a:lstStyle/>
          <a:p>
            <a:r>
              <a:rPr lang="it-IT" dirty="0" smtClean="0"/>
              <a:t>- Soprassiede l’ATAD1 per il trattamento degli ibridi</a:t>
            </a:r>
          </a:p>
          <a:p>
            <a:r>
              <a:rPr lang="it-IT" dirty="0" smtClean="0"/>
              <a:t>- Rilevanti per le imprese associate</a:t>
            </a:r>
          </a:p>
          <a:p>
            <a:r>
              <a:rPr lang="it-IT" dirty="0" smtClean="0"/>
              <a:t>- Situazioni di doppia non imposizione tramite doppia deduzione o deduzione/non inclusione</a:t>
            </a:r>
          </a:p>
          <a:p>
            <a:r>
              <a:rPr lang="it-IT" dirty="0" smtClean="0"/>
              <a:t>- Copre fedelmente le azioni del BEPS, pur con alcune varianti</a:t>
            </a:r>
          </a:p>
          <a:p>
            <a:r>
              <a:rPr lang="it-IT" dirty="0" smtClean="0"/>
              <a:t>- Sistema di regole primarie e secondarie affinché tutti i diversi scenari siano coperti in una giurisdizione o nell’altra</a:t>
            </a:r>
            <a:endParaRPr lang="it-I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Monitoraggio dell’ATAD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Tempi di </a:t>
            </a:r>
            <a:r>
              <a:rPr lang="it-IT" dirty="0" smtClean="0"/>
              <a:t>trasposizione ATAD1:</a:t>
            </a:r>
            <a:endParaRPr lang="it-IT" dirty="0" smtClean="0"/>
          </a:p>
          <a:p>
            <a:r>
              <a:rPr lang="it-IT" dirty="0" smtClean="0"/>
              <a:t>- 31.12.2018: deducibilità interessi,  GAAR, CFC </a:t>
            </a:r>
          </a:p>
          <a:p>
            <a:r>
              <a:rPr lang="it-IT" dirty="0" smtClean="0"/>
              <a:t>- 31.12.2019: exit </a:t>
            </a:r>
            <a:r>
              <a:rPr lang="it-IT" dirty="0" err="1" smtClean="0"/>
              <a:t>tax</a:t>
            </a:r>
            <a:r>
              <a:rPr lang="it-IT" dirty="0" smtClean="0"/>
              <a:t> e ibridi </a:t>
            </a:r>
          </a:p>
          <a:p>
            <a:r>
              <a:rPr lang="it-IT" dirty="0" smtClean="0"/>
              <a:t>- 1.1.2024 misure equivalenti (Art. 4 </a:t>
            </a:r>
            <a:r>
              <a:rPr lang="it-IT" dirty="0"/>
              <a:t>per EL,ES FR, SK, </a:t>
            </a:r>
            <a:r>
              <a:rPr lang="it-IT" dirty="0" smtClean="0"/>
              <a:t>SL)</a:t>
            </a:r>
          </a:p>
          <a:p>
            <a:r>
              <a:rPr lang="it-IT" dirty="0" smtClean="0"/>
              <a:t>- 12 deroghe notificate (art. 11.6</a:t>
            </a:r>
            <a:r>
              <a:rPr lang="it-IT" dirty="0" smtClean="0"/>
              <a:t>) = 5 deroghe accettate</a:t>
            </a:r>
          </a:p>
          <a:p>
            <a:r>
              <a:rPr lang="it-IT" dirty="0" smtClean="0"/>
              <a:t>- 12 procedure aperte sulla completezza e 3 </a:t>
            </a:r>
            <a:r>
              <a:rPr lang="it-IT" dirty="0" smtClean="0"/>
              <a:t>procedure avviate per non </a:t>
            </a:r>
            <a:r>
              <a:rPr lang="it-IT" dirty="0" smtClean="0"/>
              <a:t>trasposizione</a:t>
            </a:r>
          </a:p>
          <a:p>
            <a:r>
              <a:rPr lang="it-IT" dirty="0" smtClean="0"/>
              <a:t>ATAD2: 31.12.2021</a:t>
            </a:r>
            <a:endParaRPr lang="it-IT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r-BE" sz="3200" b="1" i="0" dirty="0" smtClean="0"/>
          </a:p>
          <a:p>
            <a:pPr algn="ctr"/>
            <a:r>
              <a:rPr lang="fr-BE" sz="3200" b="1" i="0" dirty="0" err="1" smtClean="0"/>
              <a:t>Grazie</a:t>
            </a:r>
            <a:r>
              <a:rPr lang="fr-BE" sz="3200" b="1" i="0" dirty="0" smtClean="0"/>
              <a:t> per l’</a:t>
            </a:r>
            <a:r>
              <a:rPr lang="fr-BE" sz="3200" b="1" i="0" dirty="0" err="1" smtClean="0"/>
              <a:t>attenzione</a:t>
            </a:r>
            <a:r>
              <a:rPr lang="fr-BE" sz="3200" b="1" i="0" dirty="0" smtClean="0"/>
              <a:t>!</a:t>
            </a:r>
          </a:p>
          <a:p>
            <a:pPr marL="0" indent="0" algn="ctr">
              <a:buNone/>
            </a:pPr>
            <a:endParaRPr lang="fr-BE" sz="3200" b="1" i="0" dirty="0" smtClean="0"/>
          </a:p>
          <a:p>
            <a:pPr algn="ctr"/>
            <a:endParaRPr lang="fr-BE" sz="1400" i="0" dirty="0"/>
          </a:p>
          <a:p>
            <a:pPr algn="ctr"/>
            <a:r>
              <a:rPr lang="fr-BE" sz="1400" b="1" i="0" dirty="0" smtClean="0"/>
              <a:t>Marco.Federici1@ec.europa.eu</a:t>
            </a:r>
            <a:endParaRPr lang="en-GB" sz="1400" b="1" i="0" dirty="0"/>
          </a:p>
        </p:txBody>
      </p:sp>
    </p:spTree>
    <p:extLst>
      <p:ext uri="{BB962C8B-B14F-4D97-AF65-F5344CB8AC3E}">
        <p14:creationId xmlns:p14="http://schemas.microsoft.com/office/powerpoint/2010/main" val="2654258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Sommario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4104456"/>
          </a:xfrm>
        </p:spPr>
        <p:txBody>
          <a:bodyPr/>
          <a:lstStyle/>
          <a:p>
            <a:r>
              <a:rPr lang="en-GB" i="0" dirty="0" smtClean="0"/>
              <a:t>1. La </a:t>
            </a:r>
            <a:r>
              <a:rPr lang="en-GB" i="0" dirty="0" err="1" smtClean="0"/>
              <a:t>genesi</a:t>
            </a:r>
            <a:r>
              <a:rPr lang="en-GB" i="0" dirty="0" smtClean="0"/>
              <a:t> </a:t>
            </a:r>
            <a:r>
              <a:rPr lang="en-GB" i="0" dirty="0" err="1" smtClean="0"/>
              <a:t>dell’ATAD</a:t>
            </a:r>
            <a:r>
              <a:rPr lang="en-GB" i="0" dirty="0" smtClean="0"/>
              <a:t>: </a:t>
            </a:r>
            <a:r>
              <a:rPr lang="en-GB" i="0" dirty="0" err="1" smtClean="0"/>
              <a:t>il</a:t>
            </a:r>
            <a:r>
              <a:rPr lang="en-GB" i="0" dirty="0" smtClean="0"/>
              <a:t> piano BEPS e le </a:t>
            </a:r>
            <a:r>
              <a:rPr lang="en-GB" i="0" dirty="0" err="1" smtClean="0"/>
              <a:t>azioni</a:t>
            </a:r>
            <a:r>
              <a:rPr lang="en-GB" i="0" dirty="0" smtClean="0"/>
              <a:t> </a:t>
            </a:r>
            <a:r>
              <a:rPr lang="en-GB" i="0" dirty="0" err="1" smtClean="0"/>
              <a:t>della</a:t>
            </a:r>
            <a:r>
              <a:rPr lang="en-GB" i="0" dirty="0" smtClean="0"/>
              <a:t> </a:t>
            </a:r>
            <a:r>
              <a:rPr lang="en-GB" i="0" dirty="0" err="1" smtClean="0"/>
              <a:t>Commissione</a:t>
            </a:r>
            <a:r>
              <a:rPr lang="en-GB" i="0" dirty="0" smtClean="0"/>
              <a:t> </a:t>
            </a:r>
            <a:r>
              <a:rPr lang="en-GB" i="0" dirty="0" err="1" smtClean="0"/>
              <a:t>europea</a:t>
            </a:r>
            <a:endParaRPr lang="en-GB" i="0" dirty="0" smtClean="0"/>
          </a:p>
          <a:p>
            <a:pPr marL="0" indent="0">
              <a:buNone/>
            </a:pPr>
            <a:endParaRPr lang="en-GB" i="0" dirty="0" smtClean="0"/>
          </a:p>
          <a:p>
            <a:r>
              <a:rPr lang="en-GB" i="0" dirty="0" smtClean="0"/>
              <a:t>2. ATAD1</a:t>
            </a:r>
          </a:p>
          <a:p>
            <a:pPr marL="0" indent="0">
              <a:buNone/>
            </a:pPr>
            <a:endParaRPr lang="en-GB" i="0" dirty="0" smtClean="0"/>
          </a:p>
          <a:p>
            <a:r>
              <a:rPr lang="en-GB" i="0" dirty="0" smtClean="0"/>
              <a:t>3. ATAD2</a:t>
            </a:r>
          </a:p>
          <a:p>
            <a:pPr marL="0" indent="0">
              <a:buNone/>
            </a:pPr>
            <a:endParaRPr lang="en-GB" i="0" dirty="0" smtClean="0"/>
          </a:p>
          <a:p>
            <a:r>
              <a:rPr lang="en-GB" i="0" dirty="0" smtClean="0"/>
              <a:t>4. </a:t>
            </a:r>
            <a:r>
              <a:rPr lang="en-GB" i="0" dirty="0" err="1" smtClean="0"/>
              <a:t>Monitoraggio</a:t>
            </a:r>
            <a:r>
              <a:rPr lang="en-GB" i="0" dirty="0" smtClean="0"/>
              <a:t> </a:t>
            </a:r>
            <a:r>
              <a:rPr lang="en-GB" i="0" dirty="0" err="1" smtClean="0"/>
              <a:t>dell’attuazione</a:t>
            </a:r>
            <a:r>
              <a:rPr lang="en-GB" i="0" dirty="0" smtClean="0"/>
              <a:t> </a:t>
            </a:r>
            <a:r>
              <a:rPr lang="en-GB" i="0" dirty="0" err="1" smtClean="0"/>
              <a:t>dell’ATAD</a:t>
            </a:r>
            <a:endParaRPr lang="en-GB" i="0" dirty="0"/>
          </a:p>
        </p:txBody>
      </p:sp>
    </p:spTree>
    <p:extLst>
      <p:ext uri="{BB962C8B-B14F-4D97-AF65-F5344CB8AC3E}">
        <p14:creationId xmlns:p14="http://schemas.microsoft.com/office/powerpoint/2010/main" val="261902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1.1 Le </a:t>
            </a:r>
            <a:r>
              <a:rPr lang="en-GB" dirty="0" err="1" smtClean="0"/>
              <a:t>genesi</a:t>
            </a:r>
            <a:r>
              <a:rPr lang="en-GB" dirty="0" smtClean="0"/>
              <a:t> </a:t>
            </a:r>
            <a:r>
              <a:rPr lang="en-GB" dirty="0" err="1" smtClean="0"/>
              <a:t>dell’ATAD</a:t>
            </a:r>
            <a:r>
              <a:rPr lang="en-GB" dirty="0" smtClean="0"/>
              <a:t>: </a:t>
            </a:r>
            <a:r>
              <a:rPr lang="en-GB" dirty="0" err="1" smtClean="0"/>
              <a:t>una</a:t>
            </a:r>
            <a:r>
              <a:rPr lang="en-GB" dirty="0" smtClean="0"/>
              <a:t> </a:t>
            </a:r>
            <a:r>
              <a:rPr lang="en-GB" dirty="0" err="1" smtClean="0"/>
              <a:t>storia</a:t>
            </a:r>
            <a:r>
              <a:rPr lang="en-GB" dirty="0" smtClean="0"/>
              <a:t> di </a:t>
            </a:r>
            <a:r>
              <a:rPr lang="en-GB" dirty="0" err="1" smtClean="0"/>
              <a:t>lungo</a:t>
            </a:r>
            <a:r>
              <a:rPr lang="en-GB" dirty="0" smtClean="0"/>
              <a:t> </a:t>
            </a:r>
            <a:r>
              <a:rPr lang="en-GB" dirty="0" err="1" smtClean="0"/>
              <a:t>corso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4032969"/>
          </a:xfrm>
        </p:spPr>
        <p:txBody>
          <a:bodyPr/>
          <a:lstStyle/>
          <a:p>
            <a:pPr algn="just"/>
            <a:r>
              <a:rPr lang="it-IT" i="0" dirty="0" smtClean="0"/>
              <a:t>Le iniziative della Commissione Europea in tema di evasione ed elusione fiscale sono risalenti, ma subiscono un’accelerazione con il piano d’azione BEPS (2015)</a:t>
            </a:r>
          </a:p>
          <a:p>
            <a:pPr algn="just"/>
            <a:endParaRPr lang="it-IT" sz="1100" i="0" dirty="0" smtClean="0"/>
          </a:p>
          <a:p>
            <a:pPr marL="0" indent="0" algn="just">
              <a:buNone/>
            </a:pPr>
            <a:r>
              <a:rPr lang="it-IT" sz="2000" i="0" dirty="0" smtClean="0"/>
              <a:t>Prima: direttive in materia di tassazione</a:t>
            </a:r>
          </a:p>
          <a:p>
            <a:pPr marL="0" indent="0" algn="just">
              <a:buNone/>
            </a:pPr>
            <a:r>
              <a:rPr lang="it-IT" sz="2000" i="0" dirty="0" smtClean="0"/>
              <a:t>Durante: comunicazione evasione fiscale (2012)</a:t>
            </a:r>
          </a:p>
          <a:p>
            <a:pPr marL="0" indent="0" algn="just">
              <a:buNone/>
            </a:pPr>
            <a:r>
              <a:rPr lang="it-IT" sz="2000" i="0" dirty="0" smtClean="0"/>
              <a:t>Dopo: pacchetto anti-elusione fiscale (2016)</a:t>
            </a:r>
          </a:p>
          <a:p>
            <a:pPr marL="0" indent="0">
              <a:buNone/>
            </a:pPr>
            <a:endParaRPr lang="en-GB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084" y="4149080"/>
            <a:ext cx="2391916" cy="2088232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247739"/>
              </p:ext>
            </p:extLst>
          </p:nvPr>
        </p:nvGraphicFramePr>
        <p:xfrm>
          <a:off x="1115616" y="5554983"/>
          <a:ext cx="556828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8280">
                  <a:extLst>
                    <a:ext uri="{9D8B030D-6E8A-4147-A177-3AD203B41FA5}">
                      <a16:colId xmlns:a16="http://schemas.microsoft.com/office/drawing/2014/main" val="889497148"/>
                    </a:ext>
                  </a:extLst>
                </a:gridCol>
              </a:tblGrid>
              <a:tr h="1067792">
                <a:tc>
                  <a:txBody>
                    <a:bodyPr/>
                    <a:lstStyle/>
                    <a:p>
                      <a:r>
                        <a:rPr lang="it-IT" sz="1400" b="1" dirty="0" smtClean="0"/>
                        <a:t>‘I contribuenti agiscono contro la vera finalità della legge, traendo vantaggio dalle disparità esistenti tra i sistemi fiscali nazionali per ridurre il loro onere fiscale’</a:t>
                      </a:r>
                    </a:p>
                    <a:p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630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16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1.2 La </a:t>
            </a:r>
            <a:r>
              <a:rPr lang="fr-BE" dirty="0" err="1" smtClean="0"/>
              <a:t>genesi</a:t>
            </a:r>
            <a:r>
              <a:rPr lang="fr-BE" dirty="0" smtClean="0"/>
              <a:t> </a:t>
            </a:r>
            <a:r>
              <a:rPr lang="fr-BE" dirty="0" err="1" smtClean="0"/>
              <a:t>dell’ATAD</a:t>
            </a:r>
            <a:r>
              <a:rPr lang="fr-BE" dirty="0" smtClean="0"/>
              <a:t>: </a:t>
            </a:r>
            <a:br>
              <a:rPr lang="fr-BE" dirty="0" smtClean="0"/>
            </a:br>
            <a:r>
              <a:rPr lang="fr-BE" dirty="0" err="1" smtClean="0"/>
              <a:t>che</a:t>
            </a:r>
            <a:r>
              <a:rPr lang="fr-BE" dirty="0" smtClean="0"/>
              <a:t> </a:t>
            </a:r>
            <a:r>
              <a:rPr lang="fr-BE" dirty="0" err="1" smtClean="0"/>
              <a:t>cos’è</a:t>
            </a:r>
            <a:r>
              <a:rPr lang="fr-BE" dirty="0" smtClean="0"/>
              <a:t> il BEPS Action Plan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marL="0" indent="0">
              <a:buNone/>
            </a:pPr>
            <a:r>
              <a:rPr lang="en-US" dirty="0" smtClean="0"/>
              <a:t>Il </a:t>
            </a:r>
            <a:r>
              <a:rPr lang="en-US" dirty="0" err="1" smtClean="0"/>
              <a:t>progetto</a:t>
            </a:r>
            <a:r>
              <a:rPr lang="en-US" dirty="0" smtClean="0"/>
              <a:t> BEPS è </a:t>
            </a:r>
            <a:r>
              <a:rPr lang="en-US" dirty="0" err="1" smtClean="0"/>
              <a:t>costituito</a:t>
            </a:r>
            <a:r>
              <a:rPr lang="en-US" dirty="0" smtClean="0"/>
              <a:t> da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serie</a:t>
            </a:r>
            <a:r>
              <a:rPr lang="en-US" dirty="0" smtClean="0"/>
              <a:t> di </a:t>
            </a:r>
            <a:r>
              <a:rPr lang="en-US" dirty="0" err="1" smtClean="0"/>
              <a:t>azioni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mirano</a:t>
            </a:r>
            <a:r>
              <a:rPr lang="en-US" dirty="0" smtClean="0"/>
              <a:t> a </a:t>
            </a:r>
            <a:r>
              <a:rPr lang="en-US" dirty="0" err="1" smtClean="0"/>
              <a:t>migliorare</a:t>
            </a:r>
            <a:r>
              <a:rPr lang="en-US" dirty="0" smtClean="0"/>
              <a:t>, </a:t>
            </a:r>
            <a:r>
              <a:rPr lang="en-US" dirty="0" err="1" smtClean="0"/>
              <a:t>stabilire</a:t>
            </a:r>
            <a:r>
              <a:rPr lang="en-US" dirty="0" smtClean="0"/>
              <a:t> o </a:t>
            </a:r>
            <a:r>
              <a:rPr lang="en-US" dirty="0" err="1" smtClean="0"/>
              <a:t>attribuire</a:t>
            </a:r>
            <a:r>
              <a:rPr lang="en-US" dirty="0" smtClean="0"/>
              <a:t> la </a:t>
            </a:r>
            <a:r>
              <a:rPr lang="en-US" dirty="0" err="1" smtClean="0"/>
              <a:t>potestà</a:t>
            </a:r>
            <a:r>
              <a:rPr lang="en-US" dirty="0" smtClean="0"/>
              <a:t> </a:t>
            </a:r>
            <a:r>
              <a:rPr lang="en-US" dirty="0" err="1" smtClean="0"/>
              <a:t>impositiva</a:t>
            </a:r>
            <a:r>
              <a:rPr lang="en-US" dirty="0" smtClean="0"/>
              <a:t> di/ad un </a:t>
            </a:r>
            <a:r>
              <a:rPr lang="en-US" dirty="0" err="1" smtClean="0"/>
              <a:t>paese</a:t>
            </a:r>
            <a:r>
              <a:rPr lang="en-US" dirty="0" smtClean="0"/>
              <a:t>;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 algn="just"/>
            <a:endParaRPr lang="en-US" dirty="0" smtClean="0"/>
          </a:p>
          <a:p>
            <a:pPr algn="just"/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- </a:t>
            </a:r>
            <a:r>
              <a:rPr lang="en-US" sz="2000" i="0" dirty="0" err="1" smtClean="0"/>
              <a:t>Scopo</a:t>
            </a:r>
            <a:r>
              <a:rPr lang="en-US" sz="2000" i="0" dirty="0" smtClean="0"/>
              <a:t>: </a:t>
            </a:r>
            <a:r>
              <a:rPr lang="en-US" sz="2000" i="0" dirty="0" err="1" smtClean="0"/>
              <a:t>tassare</a:t>
            </a:r>
            <a:r>
              <a:rPr lang="en-US" sz="2000" i="0" dirty="0" smtClean="0"/>
              <a:t> le </a:t>
            </a:r>
            <a:r>
              <a:rPr lang="en-US" sz="2000" i="0" dirty="0" err="1" smtClean="0"/>
              <a:t>attività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economiche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laddove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hanno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effetivamente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luogo</a:t>
            </a:r>
            <a:r>
              <a:rPr lang="en-US" sz="2000" i="0" dirty="0" smtClean="0"/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i="0" dirty="0" smtClean="0"/>
              <a:t>- </a:t>
            </a:r>
            <a:r>
              <a:rPr lang="en-US" sz="2000" i="0" dirty="0" err="1" smtClean="0"/>
              <a:t>Risultati</a:t>
            </a:r>
            <a:r>
              <a:rPr lang="en-US" sz="2000" i="0" dirty="0" smtClean="0"/>
              <a:t>: standard </a:t>
            </a:r>
            <a:r>
              <a:rPr lang="en-US" sz="2000" i="0" dirty="0" err="1" smtClean="0"/>
              <a:t>minimi</a:t>
            </a:r>
            <a:r>
              <a:rPr lang="en-US" sz="2000" i="0" dirty="0" smtClean="0"/>
              <a:t>, </a:t>
            </a:r>
            <a:r>
              <a:rPr lang="en-US" sz="2000" i="0" dirty="0" err="1" smtClean="0"/>
              <a:t>approcci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comuni</a:t>
            </a:r>
            <a:r>
              <a:rPr lang="en-US" sz="2000" i="0" dirty="0" smtClean="0"/>
              <a:t> e </a:t>
            </a:r>
            <a:r>
              <a:rPr lang="en-US" sz="2000" i="0" dirty="0" err="1" smtClean="0"/>
              <a:t>buone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pratiche</a:t>
            </a:r>
            <a:r>
              <a:rPr lang="en-US" sz="2000" i="0" dirty="0" smtClean="0"/>
              <a:t> </a:t>
            </a:r>
            <a:r>
              <a:rPr lang="en-US" sz="2000" i="0" dirty="0" err="1" smtClean="0"/>
              <a:t>fiscali</a:t>
            </a:r>
            <a:r>
              <a:rPr lang="en-US" sz="2000" i="0" dirty="0" smtClean="0"/>
              <a:t>;</a:t>
            </a:r>
            <a:endParaRPr lang="en-US" sz="2000" i="0" dirty="0"/>
          </a:p>
          <a:p>
            <a:pPr>
              <a:buFont typeface="Wingdings" panose="05000000000000000000" pitchFamily="2" charset="2"/>
              <a:buChar char="v"/>
            </a:pPr>
            <a:r>
              <a:rPr lang="fr-BE" sz="2000" i="0" dirty="0" smtClean="0"/>
              <a:t>- </a:t>
            </a:r>
            <a:r>
              <a:rPr lang="fr-BE" sz="2000" i="0" dirty="0" err="1" smtClean="0"/>
              <a:t>Impatto</a:t>
            </a:r>
            <a:r>
              <a:rPr lang="fr-BE" sz="2000" i="0" dirty="0" smtClean="0"/>
              <a:t>: </a:t>
            </a:r>
            <a:r>
              <a:rPr lang="fr-BE" sz="2000" i="0" dirty="0" err="1" smtClean="0"/>
              <a:t>normativa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nazionale</a:t>
            </a:r>
            <a:r>
              <a:rPr lang="fr-BE" sz="2000" i="0" dirty="0" smtClean="0"/>
              <a:t> e </a:t>
            </a:r>
            <a:r>
              <a:rPr lang="fr-BE" sz="2000" i="0" dirty="0" err="1" smtClean="0"/>
              <a:t>relazioni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bilaterali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tra</a:t>
            </a:r>
            <a:r>
              <a:rPr lang="fr-BE" sz="2000" i="0" dirty="0" smtClean="0"/>
              <a:t> </a:t>
            </a:r>
            <a:r>
              <a:rPr lang="fr-BE" sz="2000" i="0" dirty="0" err="1" smtClean="0"/>
              <a:t>paesi</a:t>
            </a:r>
            <a:r>
              <a:rPr lang="fr-BE" sz="2000" i="0" dirty="0" smtClean="0"/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t-IT" sz="2000" i="0" dirty="0"/>
              <a:t>- </a:t>
            </a:r>
            <a:r>
              <a:rPr lang="it-IT" sz="2000" i="0" dirty="0" smtClean="0"/>
              <a:t>Negoziato in seno all’OCSE, </a:t>
            </a:r>
            <a:r>
              <a:rPr lang="it-IT" sz="2000" i="0" dirty="0"/>
              <a:t>con il contributo dei suo membri e di parti terze;</a:t>
            </a:r>
          </a:p>
          <a:p>
            <a:pPr algn="just"/>
            <a:endParaRPr lang="fr-BE" sz="2000" i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253753"/>
            <a:ext cx="3600400" cy="153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435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1.3 </a:t>
            </a:r>
            <a:r>
              <a:rPr lang="fr-BE" dirty="0"/>
              <a:t>La </a:t>
            </a:r>
            <a:r>
              <a:rPr lang="fr-BE" dirty="0" err="1"/>
              <a:t>genesi</a:t>
            </a:r>
            <a:r>
              <a:rPr lang="fr-BE" dirty="0"/>
              <a:t> </a:t>
            </a:r>
            <a:r>
              <a:rPr lang="fr-BE" dirty="0" err="1"/>
              <a:t>dell’ATAD</a:t>
            </a:r>
            <a:r>
              <a:rPr lang="fr-BE" dirty="0"/>
              <a:t>: </a:t>
            </a:r>
            <a:r>
              <a:rPr lang="fr-BE" dirty="0" err="1" smtClean="0"/>
              <a:t>rilevanza</a:t>
            </a:r>
            <a:r>
              <a:rPr lang="fr-BE" dirty="0" smtClean="0"/>
              <a:t> </a:t>
            </a:r>
            <a:r>
              <a:rPr lang="fr-BE" dirty="0" err="1" smtClean="0"/>
              <a:t>del</a:t>
            </a:r>
            <a:r>
              <a:rPr lang="fr-BE" dirty="0" smtClean="0"/>
              <a:t> BEPS per l’UE 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u="sng" dirty="0" smtClean="0"/>
              <a:t>Azione 2:</a:t>
            </a:r>
            <a:r>
              <a:rPr lang="it-IT" dirty="0" smtClean="0"/>
              <a:t>Neutralizzazione degli effetti dei disallineamenti ibridi </a:t>
            </a:r>
          </a:p>
          <a:p>
            <a:r>
              <a:rPr lang="it-IT" u="sng" dirty="0" smtClean="0"/>
              <a:t>Azione 3:</a:t>
            </a:r>
            <a:r>
              <a:rPr lang="it-IT" dirty="0" smtClean="0"/>
              <a:t>Regole sulle società controllate estere (CFC </a:t>
            </a:r>
            <a:r>
              <a:rPr lang="it-IT" dirty="0" err="1" smtClean="0"/>
              <a:t>Rules</a:t>
            </a:r>
            <a:r>
              <a:rPr lang="it-IT" dirty="0" smtClean="0"/>
              <a:t>) </a:t>
            </a:r>
          </a:p>
          <a:p>
            <a:r>
              <a:rPr lang="it-IT" u="sng" dirty="0" smtClean="0"/>
              <a:t>Azione 4: </a:t>
            </a:r>
            <a:r>
              <a:rPr lang="it-IT" dirty="0" smtClean="0"/>
              <a:t>Limitazione della deduzione di interessi e di altri costi intra-gruppo</a:t>
            </a:r>
          </a:p>
          <a:p>
            <a:pPr marL="0" indent="0">
              <a:buNone/>
            </a:pPr>
            <a:endParaRPr lang="it-IT" sz="2000" dirty="0" smtClean="0"/>
          </a:p>
          <a:p>
            <a:pPr marL="0" indent="0">
              <a:buNone/>
            </a:pPr>
            <a:r>
              <a:rPr lang="it-IT" sz="2000" dirty="0" smtClean="0"/>
              <a:t>Nota1: le azioni coperte dall’ATAD non sono standard minimo nel senso del progetto BEPS</a:t>
            </a:r>
          </a:p>
          <a:p>
            <a:pPr marL="0" indent="0">
              <a:buNone/>
            </a:pPr>
            <a:r>
              <a:rPr lang="it-IT" sz="2000" dirty="0" smtClean="0"/>
              <a:t>Nota2: altre azioni oggetto di altra legislazione (1-7-12-14)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351646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1.4 </a:t>
            </a:r>
            <a:r>
              <a:rPr lang="it-IT" dirty="0"/>
              <a:t>La genesi dell’ATAD: 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il pacchetto anti-elusione (2016)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i="0" dirty="0" smtClean="0"/>
              <a:t>- Evitare che le azioni BEPS siano implementate dagli Stati membri in modo difforme;</a:t>
            </a:r>
          </a:p>
          <a:p>
            <a:r>
              <a:rPr lang="it-IT" i="0" dirty="0"/>
              <a:t>- Evitare la doppia non-imposizione ma prevenire la doppia imposizione</a:t>
            </a:r>
            <a:r>
              <a:rPr lang="it-IT" i="0" dirty="0" smtClean="0"/>
              <a:t>;</a:t>
            </a:r>
          </a:p>
          <a:p>
            <a:r>
              <a:rPr lang="it-IT" i="0" dirty="0" smtClean="0"/>
              <a:t>- Evitare le forme più diffuse di elusione fiscale; </a:t>
            </a:r>
          </a:p>
          <a:p>
            <a:r>
              <a:rPr lang="it-IT" i="0" dirty="0" smtClean="0"/>
              <a:t>- Fornire uno standard di protezione minimo che può essere ulteriormente rinforzato (BEPS+/-);</a:t>
            </a:r>
          </a:p>
          <a:p>
            <a:pPr marL="0" indent="0">
              <a:buNone/>
            </a:pPr>
            <a:endParaRPr lang="it-IT" sz="1800" i="0" u="sng" dirty="0" smtClean="0"/>
          </a:p>
          <a:p>
            <a:pPr marL="0" indent="0">
              <a:buNone/>
            </a:pPr>
            <a:r>
              <a:rPr lang="it-IT" sz="1800" i="0" u="sng" dirty="0" smtClean="0"/>
              <a:t>Limiti: </a:t>
            </a:r>
          </a:p>
          <a:p>
            <a:pPr>
              <a:buFontTx/>
              <a:buChar char="-"/>
            </a:pPr>
            <a:r>
              <a:rPr lang="it-IT" sz="1800" i="0" dirty="0" smtClean="0"/>
              <a:t>- Armonizzazione della fiscalità diretta</a:t>
            </a:r>
            <a:endParaRPr lang="en-US" sz="1800" i="0" dirty="0" smtClean="0"/>
          </a:p>
          <a:p>
            <a:pPr>
              <a:buFontTx/>
              <a:buChar char="-"/>
            </a:pPr>
            <a:r>
              <a:rPr lang="en-US" sz="1800" i="0" dirty="0" smtClean="0"/>
              <a:t>- </a:t>
            </a:r>
            <a:r>
              <a:rPr lang="en-US" sz="1800" i="0" dirty="0" err="1" smtClean="0"/>
              <a:t>Unanimità</a:t>
            </a:r>
            <a:endParaRPr lang="it-IT" i="0" dirty="0" smtClean="0"/>
          </a:p>
          <a:p>
            <a:endParaRPr lang="fr-B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416617"/>
              </p:ext>
            </p:extLst>
          </p:nvPr>
        </p:nvGraphicFramePr>
        <p:xfrm>
          <a:off x="5580112" y="5303520"/>
          <a:ext cx="3456384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val="937120767"/>
                    </a:ext>
                  </a:extLst>
                </a:gridCol>
              </a:tblGrid>
              <a:tr h="1368152">
                <a:tc>
                  <a:txBody>
                    <a:bodyPr/>
                    <a:lstStyle/>
                    <a:p>
                      <a:r>
                        <a:rPr lang="it-IT" sz="1200" dirty="0" smtClean="0"/>
                        <a:t>‘In un mercato di economie altamente integrate si avverte l’esigenza di approcci strategici comuni e di un’azione coordinata al fine di migliorare il funzionamento del mercato interno e massimizzare gli effetti positivi dell’iniziativa contro il BEPS.’</a:t>
                      </a:r>
                      <a:endParaRPr lang="fr-B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5697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94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ATAD1: </a:t>
            </a:r>
            <a:r>
              <a:rPr lang="fr-BE" dirty="0" err="1" smtClean="0"/>
              <a:t>ambito</a:t>
            </a:r>
            <a:r>
              <a:rPr lang="fr-BE" dirty="0" smtClean="0"/>
              <a:t> di </a:t>
            </a:r>
            <a:r>
              <a:rPr lang="fr-BE" dirty="0" err="1" smtClean="0"/>
              <a:t>applicazione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- Contribuenti soggetti all’imposta sulle società</a:t>
            </a:r>
          </a:p>
          <a:p>
            <a:r>
              <a:rPr lang="it-IT" dirty="0" smtClean="0"/>
              <a:t>- Concetto di stabilimento secondo la normativa nazionale</a:t>
            </a:r>
          </a:p>
          <a:p>
            <a:r>
              <a:rPr lang="it-IT" dirty="0" smtClean="0"/>
              <a:t>- Residenza a fini fiscali in uno Stato Membro</a:t>
            </a:r>
          </a:p>
          <a:p>
            <a:r>
              <a:rPr lang="it-IT" dirty="0" smtClean="0"/>
              <a:t>- Se stabile organizzazione, stabilimento in un altro Stato membro o in un paese terzo</a:t>
            </a:r>
          </a:p>
          <a:p>
            <a:r>
              <a:rPr lang="it-IT" dirty="0" smtClean="0"/>
              <a:t>- entità trasparenti escluse salvo siano trattate come contribuenti dalla normativa nazionale.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89443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ATAD1/ </a:t>
            </a:r>
            <a:r>
              <a:rPr lang="fr-BE" dirty="0" err="1" smtClean="0"/>
              <a:t>Interessi</a:t>
            </a:r>
            <a:r>
              <a:rPr lang="fr-BE" dirty="0" smtClean="0"/>
              <a:t> </a:t>
            </a:r>
            <a:r>
              <a:rPr lang="fr-BE" dirty="0" err="1" smtClean="0"/>
              <a:t>Passivi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276475"/>
            <a:ext cx="8229600" cy="3529013"/>
          </a:xfrm>
        </p:spPr>
        <p:txBody>
          <a:bodyPr/>
          <a:lstStyle/>
          <a:p>
            <a:r>
              <a:rPr lang="en-US" dirty="0" err="1" smtClean="0"/>
              <a:t>Scopo</a:t>
            </a:r>
            <a:r>
              <a:rPr lang="en-US" dirty="0" smtClean="0"/>
              <a:t>: </a:t>
            </a:r>
            <a:r>
              <a:rPr lang="en-US" dirty="0" err="1" smtClean="0"/>
              <a:t>rendere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costi</a:t>
            </a:r>
            <a:r>
              <a:rPr lang="en-US" dirty="0" smtClean="0"/>
              <a:t> </a:t>
            </a:r>
            <a:r>
              <a:rPr lang="en-US" dirty="0" err="1" smtClean="0"/>
              <a:t>finanziari</a:t>
            </a:r>
            <a:r>
              <a:rPr lang="en-US" dirty="0" smtClean="0"/>
              <a:t> </a:t>
            </a:r>
            <a:r>
              <a:rPr lang="en-US" dirty="0" err="1" smtClean="0"/>
              <a:t>deducibili</a:t>
            </a:r>
            <a:r>
              <a:rPr lang="en-US" dirty="0" smtClean="0"/>
              <a:t> solo per le </a:t>
            </a:r>
            <a:r>
              <a:rPr lang="en-US" dirty="0" err="1" smtClean="0"/>
              <a:t>società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ricevono</a:t>
            </a:r>
            <a:r>
              <a:rPr lang="en-US" dirty="0" smtClean="0"/>
              <a:t> </a:t>
            </a:r>
            <a:r>
              <a:rPr lang="en-US" dirty="0" err="1" smtClean="0"/>
              <a:t>redditi</a:t>
            </a:r>
            <a:r>
              <a:rPr lang="en-US" dirty="0" smtClean="0"/>
              <a:t> </a:t>
            </a:r>
            <a:r>
              <a:rPr lang="en-US" dirty="0" err="1" smtClean="0"/>
              <a:t>compatibili</a:t>
            </a:r>
            <a:r>
              <a:rPr lang="en-US" dirty="0" smtClean="0"/>
              <a:t>. </a:t>
            </a:r>
            <a:endParaRPr lang="en-US" dirty="0"/>
          </a:p>
          <a:p>
            <a:endParaRPr lang="fr-B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446981"/>
              </p:ext>
            </p:extLst>
          </p:nvPr>
        </p:nvGraphicFramePr>
        <p:xfrm>
          <a:off x="909936" y="3213100"/>
          <a:ext cx="7488832" cy="3521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>
                  <a:extLst>
                    <a:ext uri="{9D8B030D-6E8A-4147-A177-3AD203B41FA5}">
                      <a16:colId xmlns:a16="http://schemas.microsoft.com/office/drawing/2014/main" val="2437570806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1682812804"/>
                    </a:ext>
                  </a:extLst>
                </a:gridCol>
              </a:tblGrid>
              <a:tr h="503932">
                <a:tc>
                  <a:txBody>
                    <a:bodyPr/>
                    <a:lstStyle/>
                    <a:p>
                      <a:r>
                        <a:rPr lang="fr-BE" dirty="0" smtClean="0"/>
                        <a:t>ATAD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 smtClean="0"/>
                        <a:t>BEPS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902798"/>
                  </a:ext>
                </a:extLst>
              </a:tr>
              <a:tr h="1737360"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- Limitazione al 30% degli utili al lordo dell’EBITDA per oneri finanziari eccedenti</a:t>
                      </a:r>
                    </a:p>
                    <a:p>
                      <a:r>
                        <a:rPr lang="it-IT" sz="1600" u="sng" dirty="0" smtClean="0"/>
                        <a:t>Oppure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it-IT" sz="1600" dirty="0" smtClean="0"/>
                        <a:t>Tetto di EUR 3mln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it-IT" sz="1600" u="sng" dirty="0" smtClean="0"/>
                        <a:t>Ma </a:t>
                      </a:r>
                      <a:r>
                        <a:rPr lang="fr-BE" sz="1600" u="sng" dirty="0" err="1" smtClean="0"/>
                        <a:t>deducibilità</a:t>
                      </a:r>
                      <a:r>
                        <a:rPr lang="fr-BE" sz="1600" u="sng" baseline="0" dirty="0" smtClean="0"/>
                        <a:t> </a:t>
                      </a:r>
                      <a:r>
                        <a:rPr lang="fr-BE" sz="1600" u="sng" baseline="0" dirty="0" err="1" smtClean="0"/>
                        <a:t>completa</a:t>
                      </a:r>
                      <a:r>
                        <a:rPr lang="fr-BE" sz="1600" u="sng" baseline="0" dirty="0" smtClean="0"/>
                        <a:t> se: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err="1" smtClean="0"/>
                        <a:t>Tetto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massimo</a:t>
                      </a:r>
                      <a:endParaRPr lang="en-US" sz="160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err="1" smtClean="0"/>
                        <a:t>Società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indipendente</a:t>
                      </a:r>
                      <a:endParaRPr lang="en-US" sz="160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err="1" smtClean="0"/>
                        <a:t>Infrastrutture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pubbliche</a:t>
                      </a:r>
                      <a:endParaRPr lang="en-US" sz="1600" dirty="0" smtClean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600" u="sng" baseline="0" dirty="0" err="1" smtClean="0"/>
                        <a:t>Possibile</a:t>
                      </a:r>
                      <a:r>
                        <a:rPr lang="en-US" sz="1600" u="sng" baseline="0" dirty="0" smtClean="0"/>
                        <a:t> </a:t>
                      </a:r>
                      <a:r>
                        <a:rPr lang="en-US" sz="1600" u="sng" baseline="0" dirty="0" err="1" smtClean="0"/>
                        <a:t>disappliacazione</a:t>
                      </a:r>
                      <a:r>
                        <a:rPr lang="en-US" sz="1600" u="sng" baseline="0" dirty="0" smtClean="0"/>
                        <a:t>: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600" dirty="0" err="1" smtClean="0"/>
                        <a:t>Livelli</a:t>
                      </a:r>
                      <a:r>
                        <a:rPr lang="en-US" sz="1600" dirty="0" smtClean="0"/>
                        <a:t> di </a:t>
                      </a:r>
                      <a:r>
                        <a:rPr lang="en-US" sz="1600" dirty="0" err="1" smtClean="0"/>
                        <a:t>patrimonializzazione</a:t>
                      </a:r>
                      <a:r>
                        <a:rPr lang="en-US" sz="1600" baseline="0" dirty="0" smtClean="0"/>
                        <a:t> e </a:t>
                      </a:r>
                      <a:r>
                        <a:rPr lang="en-US" sz="1600" baseline="0" dirty="0" err="1" smtClean="0"/>
                        <a:t>rapporto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capitale</a:t>
                      </a:r>
                      <a:r>
                        <a:rPr lang="en-US" sz="1600" baseline="0" dirty="0" smtClean="0"/>
                        <a:t>/</a:t>
                      </a:r>
                      <a:r>
                        <a:rPr lang="en-US" sz="1600" baseline="0" dirty="0" err="1" smtClean="0"/>
                        <a:t>attivi</a:t>
                      </a:r>
                      <a:r>
                        <a:rPr lang="en-US" sz="1600" baseline="0" dirty="0" smtClean="0"/>
                        <a:t> vs </a:t>
                      </a:r>
                      <a:r>
                        <a:rPr lang="en-US" sz="1600" baseline="0" dirty="0" err="1" smtClean="0"/>
                        <a:t>gruppo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fr-BE" baseline="0" dirty="0" smtClean="0"/>
                        <a:t>Banda di </a:t>
                      </a:r>
                      <a:r>
                        <a:rPr lang="fr-BE" baseline="0" dirty="0" err="1" smtClean="0"/>
                        <a:t>limitazione</a:t>
                      </a:r>
                      <a:r>
                        <a:rPr lang="fr-BE" baseline="0" dirty="0" smtClean="0"/>
                        <a:t> 10/30% per tutti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r-BE" baseline="0" dirty="0" err="1" smtClean="0"/>
                        <a:t>Soglia</a:t>
                      </a:r>
                      <a:r>
                        <a:rPr lang="fr-BE" baseline="0" dirty="0" smtClean="0"/>
                        <a:t> di </a:t>
                      </a:r>
                      <a:r>
                        <a:rPr lang="fr-BE" baseline="0" dirty="0" err="1" smtClean="0"/>
                        <a:t>esclusione</a:t>
                      </a:r>
                      <a:r>
                        <a:rPr lang="fr-BE" baseline="0" dirty="0" smtClean="0"/>
                        <a:t> per </a:t>
                      </a:r>
                      <a:r>
                        <a:rPr lang="fr-BE" baseline="0" dirty="0" err="1" smtClean="0"/>
                        <a:t>gruppi</a:t>
                      </a:r>
                      <a:r>
                        <a:rPr lang="fr-BE" baseline="0" dirty="0" smtClean="0"/>
                        <a:t> ‘de </a:t>
                      </a:r>
                      <a:r>
                        <a:rPr lang="fr-BE" baseline="0" dirty="0" err="1" smtClean="0"/>
                        <a:t>minimis</a:t>
                      </a:r>
                      <a:r>
                        <a:rPr lang="fr-BE" baseline="0" dirty="0" smtClean="0"/>
                        <a:t>’ più </a:t>
                      </a:r>
                      <a:r>
                        <a:rPr lang="fr-BE" baseline="0" dirty="0" err="1" smtClean="0"/>
                        <a:t>ampia</a:t>
                      </a:r>
                      <a:endParaRPr lang="fr-BE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fr-BE" baseline="0" dirty="0" err="1" smtClean="0"/>
                        <a:t>Eccezioni</a:t>
                      </a:r>
                      <a:r>
                        <a:rPr lang="fr-BE" baseline="0" dirty="0" smtClean="0"/>
                        <a:t> per l’</a:t>
                      </a:r>
                      <a:r>
                        <a:rPr lang="fr-BE" baseline="0" dirty="0" err="1" smtClean="0"/>
                        <a:t>eccesso</a:t>
                      </a:r>
                      <a:r>
                        <a:rPr lang="fr-BE" baseline="0" dirty="0" smtClean="0"/>
                        <a:t> di </a:t>
                      </a:r>
                      <a:r>
                        <a:rPr lang="fr-BE" baseline="0" dirty="0" err="1" smtClean="0"/>
                        <a:t>interessi</a:t>
                      </a:r>
                      <a:r>
                        <a:rPr lang="fr-BE" baseline="0" dirty="0" smtClean="0"/>
                        <a:t> in </a:t>
                      </a:r>
                      <a:r>
                        <a:rPr lang="fr-BE" baseline="0" dirty="0" err="1" smtClean="0"/>
                        <a:t>specifiche</a:t>
                      </a:r>
                      <a:r>
                        <a:rPr lang="fr-BE" baseline="0" dirty="0" smtClean="0"/>
                        <a:t> </a:t>
                      </a:r>
                      <a:r>
                        <a:rPr lang="fr-BE" baseline="0" dirty="0" err="1" smtClean="0"/>
                        <a:t>circostanze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2889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391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896" y="1052736"/>
            <a:ext cx="8229600" cy="576982"/>
          </a:xfrm>
        </p:spPr>
        <p:txBody>
          <a:bodyPr/>
          <a:lstStyle/>
          <a:p>
            <a:r>
              <a:rPr lang="fr-BE" dirty="0" smtClean="0"/>
              <a:t>ATAD1/ CFC	</a:t>
            </a:r>
            <a:endParaRPr lang="fr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77" y="1629718"/>
            <a:ext cx="8229600" cy="3816524"/>
          </a:xfrm>
        </p:spPr>
        <p:txBody>
          <a:bodyPr/>
          <a:lstStyle/>
          <a:p>
            <a:r>
              <a:rPr lang="it-IT" sz="2000" u="sng" dirty="0" smtClean="0"/>
              <a:t>Scopo: </a:t>
            </a:r>
            <a:r>
              <a:rPr lang="it-IT" sz="2000" dirty="0" smtClean="0"/>
              <a:t>scoraggiare il trasferimento degli utili verso giurisdizioni a bassa imposizione attraverso la </a:t>
            </a:r>
            <a:r>
              <a:rPr lang="it-IT" sz="2000" dirty="0" err="1" smtClean="0"/>
              <a:t>riattribuzione</a:t>
            </a:r>
            <a:r>
              <a:rPr lang="it-IT" sz="2000" dirty="0" smtClean="0"/>
              <a:t> dei profitti</a:t>
            </a:r>
            <a:endParaRPr lang="it-IT" sz="2000" dirty="0"/>
          </a:p>
          <a:p>
            <a:r>
              <a:rPr lang="it-IT" sz="1800" dirty="0" smtClean="0"/>
              <a:t>- Principi di applicabilità: soglia minima di partecipazione societaria (nozione di controllo e associazione) </a:t>
            </a:r>
            <a:r>
              <a:rPr lang="it-IT" sz="1800" u="sng" dirty="0" smtClean="0"/>
              <a:t>e</a:t>
            </a:r>
            <a:r>
              <a:rPr lang="it-IT" sz="1800" dirty="0" smtClean="0"/>
              <a:t> livello di tassazione;</a:t>
            </a:r>
          </a:p>
          <a:p>
            <a:r>
              <a:rPr lang="it-IT" sz="1800" dirty="0" smtClean="0"/>
              <a:t>- Principi di </a:t>
            </a:r>
            <a:r>
              <a:rPr lang="it-IT" sz="1800" dirty="0" err="1" smtClean="0"/>
              <a:t>riattribuzione</a:t>
            </a:r>
            <a:r>
              <a:rPr lang="it-IT" sz="1800" dirty="0" smtClean="0"/>
              <a:t>:</a:t>
            </a:r>
          </a:p>
          <a:p>
            <a:endParaRPr lang="it-IT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490781"/>
              </p:ext>
            </p:extLst>
          </p:nvPr>
        </p:nvGraphicFramePr>
        <p:xfrm>
          <a:off x="971600" y="3950025"/>
          <a:ext cx="7416824" cy="2907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>
                  <a:extLst>
                    <a:ext uri="{9D8B030D-6E8A-4147-A177-3AD203B41FA5}">
                      <a16:colId xmlns:a16="http://schemas.microsoft.com/office/drawing/2014/main" val="1608702825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1004719545"/>
                    </a:ext>
                  </a:extLst>
                </a:gridCol>
              </a:tblGrid>
              <a:tr h="378135">
                <a:tc>
                  <a:txBody>
                    <a:bodyPr/>
                    <a:lstStyle/>
                    <a:p>
                      <a:r>
                        <a:rPr lang="fr-BE" sz="1600" dirty="0" err="1" smtClean="0"/>
                        <a:t>Opzione</a:t>
                      </a:r>
                      <a:r>
                        <a:rPr lang="fr-BE" sz="1600" dirty="0" smtClean="0"/>
                        <a:t> 1</a:t>
                      </a:r>
                      <a:endParaRPr lang="fr-B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600" dirty="0" err="1" smtClean="0"/>
                        <a:t>Opzione</a:t>
                      </a:r>
                      <a:r>
                        <a:rPr lang="fr-BE" sz="1600" dirty="0" smtClean="0"/>
                        <a:t> 2</a:t>
                      </a:r>
                      <a:endParaRPr lang="fr-B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737798"/>
                  </a:ext>
                </a:extLst>
              </a:tr>
              <a:tr h="2214153"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specifiche categorie di redditi ex </a:t>
                      </a:r>
                      <a:r>
                        <a:rPr lang="it-IT" sz="1600" dirty="0" err="1" smtClean="0"/>
                        <a:t>lege</a:t>
                      </a:r>
                      <a:r>
                        <a:rPr lang="it-IT" sz="1600" dirty="0" smtClean="0"/>
                        <a:t> </a:t>
                      </a:r>
                    </a:p>
                    <a:p>
                      <a:r>
                        <a:rPr lang="en-US" sz="1600" u="sng" dirty="0" err="1" smtClean="0"/>
                        <a:t>Clausola</a:t>
                      </a:r>
                      <a:r>
                        <a:rPr lang="en-US" sz="1600" u="sng" dirty="0" smtClean="0"/>
                        <a:t> di </a:t>
                      </a:r>
                      <a:r>
                        <a:rPr lang="en-US" sz="1600" u="sng" dirty="0" err="1" smtClean="0"/>
                        <a:t>disapplicazione</a:t>
                      </a:r>
                      <a:r>
                        <a:rPr lang="en-US" sz="1600" dirty="0" smtClean="0"/>
                        <a:t>:</a:t>
                      </a:r>
                      <a:r>
                        <a:rPr lang="en-US" sz="1600" baseline="0" dirty="0" smtClean="0"/>
                        <a:t> la </a:t>
                      </a:r>
                      <a:r>
                        <a:rPr lang="en-US" sz="1600" baseline="0" dirty="0" err="1" smtClean="0"/>
                        <a:t>società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controllata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effettua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delle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attività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economiche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reali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oppure</a:t>
                      </a:r>
                      <a:r>
                        <a:rPr lang="en-US" sz="1600" baseline="0" dirty="0" smtClean="0"/>
                        <a:t> è </a:t>
                      </a:r>
                      <a:r>
                        <a:rPr lang="en-US" sz="1600" baseline="0" dirty="0" err="1" smtClean="0"/>
                        <a:t>residente</a:t>
                      </a:r>
                      <a:r>
                        <a:rPr lang="en-US" sz="1600" baseline="0" dirty="0" smtClean="0"/>
                        <a:t> in un </a:t>
                      </a:r>
                      <a:r>
                        <a:rPr lang="en-US" sz="1600" baseline="0" dirty="0" err="1" smtClean="0"/>
                        <a:t>paese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etra</a:t>
                      </a:r>
                      <a:r>
                        <a:rPr lang="en-US" sz="1600" baseline="0" dirty="0" smtClean="0"/>
                        <a:t> SEE</a:t>
                      </a:r>
                    </a:p>
                    <a:p>
                      <a:r>
                        <a:rPr lang="en-US" sz="1600" u="sng" baseline="0" dirty="0" err="1" smtClean="0"/>
                        <a:t>Clausola</a:t>
                      </a:r>
                      <a:r>
                        <a:rPr lang="en-US" sz="1600" u="sng" baseline="0" dirty="0" smtClean="0"/>
                        <a:t> di </a:t>
                      </a:r>
                      <a:r>
                        <a:rPr lang="en-US" sz="1600" u="sng" baseline="0" dirty="0" err="1" smtClean="0"/>
                        <a:t>derogazione</a:t>
                      </a:r>
                      <a:r>
                        <a:rPr lang="en-US" sz="1600" u="sng" baseline="0" dirty="0" smtClean="0"/>
                        <a:t>: </a:t>
                      </a:r>
                      <a:r>
                        <a:rPr lang="en-US" sz="1600" baseline="0" dirty="0" smtClean="0"/>
                        <a:t>Se la </a:t>
                      </a:r>
                      <a:r>
                        <a:rPr lang="en-US" sz="1600" baseline="0" dirty="0" err="1" smtClean="0"/>
                        <a:t>società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controllata</a:t>
                      </a:r>
                      <a:r>
                        <a:rPr lang="en-US" sz="1600" baseline="0" dirty="0" smtClean="0"/>
                        <a:t> non genera I </a:t>
                      </a:r>
                      <a:r>
                        <a:rPr lang="en-US" sz="1600" baseline="0" dirty="0" err="1" smtClean="0"/>
                        <a:t>suoi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redditi</a:t>
                      </a:r>
                      <a:r>
                        <a:rPr lang="en-US" sz="1600" baseline="0" dirty="0" smtClean="0"/>
                        <a:t> per </a:t>
                      </a:r>
                      <a:r>
                        <a:rPr lang="en-US" sz="1600" baseline="0" dirty="0" err="1" smtClean="0"/>
                        <a:t>almeno</a:t>
                      </a:r>
                      <a:r>
                        <a:rPr lang="en-US" sz="1600" baseline="0" dirty="0" smtClean="0"/>
                        <a:t> 1/3 dale </a:t>
                      </a:r>
                      <a:r>
                        <a:rPr lang="en-US" sz="1600" baseline="0" dirty="0" err="1" smtClean="0"/>
                        <a:t>categorie</a:t>
                      </a:r>
                      <a:r>
                        <a:rPr lang="en-US" sz="1600" baseline="0" dirty="0" smtClean="0"/>
                        <a:t> di </a:t>
                      </a:r>
                      <a:r>
                        <a:rPr lang="en-US" sz="1600" baseline="0" dirty="0" err="1" smtClean="0"/>
                        <a:t>redditi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individuati</a:t>
                      </a:r>
                      <a:r>
                        <a:rPr lang="en-US" sz="1600" dirty="0" smtClean="0"/>
                        <a:t>`</a:t>
                      </a:r>
                      <a:endParaRPr lang="fr-B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Redditi artificialmente attribuiti alla società </a:t>
                      </a:r>
                    </a:p>
                    <a:p>
                      <a:r>
                        <a:rPr lang="en-US" sz="1600" u="sng" dirty="0" err="1" smtClean="0"/>
                        <a:t>Criteri</a:t>
                      </a:r>
                      <a:r>
                        <a:rPr lang="en-US" sz="1600" u="sng" baseline="0" dirty="0" smtClean="0"/>
                        <a:t> di </a:t>
                      </a:r>
                      <a:r>
                        <a:rPr lang="en-US" sz="1600" u="sng" baseline="0" dirty="0" err="1" smtClean="0"/>
                        <a:t>applicazione</a:t>
                      </a:r>
                      <a:endParaRPr lang="en-US" sz="1600" u="sng" baseline="0" dirty="0" smtClean="0"/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aseline="0" dirty="0" smtClean="0"/>
                        <a:t>Il </a:t>
                      </a:r>
                      <a:r>
                        <a:rPr lang="en-US" sz="1600" baseline="0" dirty="0" err="1" smtClean="0"/>
                        <a:t>rischio</a:t>
                      </a:r>
                      <a:r>
                        <a:rPr lang="en-US" sz="1600" baseline="0" dirty="0" smtClean="0"/>
                        <a:t> per </a:t>
                      </a:r>
                      <a:r>
                        <a:rPr lang="en-US" sz="1600" baseline="0" dirty="0" err="1" smtClean="0"/>
                        <a:t>quei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redditi</a:t>
                      </a:r>
                      <a:r>
                        <a:rPr lang="en-US" sz="1600" baseline="0" dirty="0" smtClean="0"/>
                        <a:t> è in capo </a:t>
                      </a:r>
                      <a:r>
                        <a:rPr lang="en-US" sz="1600" baseline="0" dirty="0" err="1" smtClean="0"/>
                        <a:t>alla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controllante</a:t>
                      </a:r>
                      <a:r>
                        <a:rPr lang="en-US" sz="1600" baseline="0" dirty="0" smtClean="0"/>
                        <a:t>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err="1" smtClean="0"/>
                        <a:t>Principi</a:t>
                      </a:r>
                      <a:r>
                        <a:rPr lang="en-US" sz="1600" dirty="0" smtClean="0"/>
                        <a:t> di transfer pricing (</a:t>
                      </a:r>
                      <a:r>
                        <a:rPr lang="en-US" sz="1600" dirty="0" err="1" smtClean="0"/>
                        <a:t>condizioni</a:t>
                      </a:r>
                      <a:r>
                        <a:rPr lang="en-US" sz="1600" baseline="0" dirty="0" smtClean="0"/>
                        <a:t> di </a:t>
                      </a:r>
                      <a:r>
                        <a:rPr lang="en-US" sz="1600" baseline="0" dirty="0" err="1" smtClean="0"/>
                        <a:t>mercato</a:t>
                      </a:r>
                      <a:r>
                        <a:rPr lang="en-US" sz="1600" baseline="0" dirty="0" smtClean="0"/>
                        <a:t>);</a:t>
                      </a:r>
                      <a:endParaRPr lang="en-US" sz="1600" dirty="0" smtClean="0"/>
                    </a:p>
                    <a:p>
                      <a:r>
                        <a:rPr lang="en-US" sz="1600" u="sng" dirty="0" err="1" smtClean="0"/>
                        <a:t>Clausola</a:t>
                      </a:r>
                      <a:r>
                        <a:rPr lang="en-US" sz="1600" u="sng" dirty="0" smtClean="0"/>
                        <a:t> di </a:t>
                      </a:r>
                      <a:r>
                        <a:rPr lang="en-US" sz="1600" u="sng" dirty="0" err="1" smtClean="0"/>
                        <a:t>disapplicazione</a:t>
                      </a:r>
                      <a:r>
                        <a:rPr lang="en-US" sz="1600" u="sng" dirty="0" smtClean="0"/>
                        <a:t>:</a:t>
                      </a:r>
                    </a:p>
                    <a:p>
                      <a:r>
                        <a:rPr lang="en-US" sz="1600" dirty="0" err="1" smtClean="0"/>
                        <a:t>Bassi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profitti</a:t>
                      </a:r>
                      <a:r>
                        <a:rPr lang="en-US" sz="1600" baseline="0" dirty="0" smtClean="0"/>
                        <a:t> o </a:t>
                      </a:r>
                      <a:r>
                        <a:rPr lang="en-US" sz="1600" baseline="0" dirty="0" err="1" smtClean="0"/>
                        <a:t>bassi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margini</a:t>
                      </a:r>
                      <a:r>
                        <a:rPr lang="en-US" sz="1600" baseline="0" dirty="0" smtClean="0"/>
                        <a:t> di </a:t>
                      </a:r>
                      <a:r>
                        <a:rPr lang="en-US" sz="1600" baseline="0" dirty="0" err="1" smtClean="0"/>
                        <a:t>profitto</a:t>
                      </a:r>
                      <a:endParaRPr lang="fr-B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591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813827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2370</TotalTime>
  <Words>929</Words>
  <Application>Microsoft Office PowerPoint</Application>
  <PresentationFormat>On-screen Show (4:3)</PresentationFormat>
  <Paragraphs>113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Verdana</vt:lpstr>
      <vt:lpstr>Wingdings</vt:lpstr>
      <vt:lpstr>Blank</vt:lpstr>
      <vt:lpstr>Lineamenti della Direttiva ATAD– Principi generali nel contesto dell’azione della Commissione europea </vt:lpstr>
      <vt:lpstr>Sommario</vt:lpstr>
      <vt:lpstr>1.1 Le genesi dell’ATAD: una storia di lungo corso</vt:lpstr>
      <vt:lpstr>1.2 La genesi dell’ATAD:  che cos’è il BEPS Action Plan</vt:lpstr>
      <vt:lpstr>1.3 La genesi dell’ATAD: rilevanza del BEPS per l’UE </vt:lpstr>
      <vt:lpstr>1.4 La genesi dell’ATAD:  il pacchetto anti-elusione (2016)</vt:lpstr>
      <vt:lpstr>ATAD1: ambito di applicazione</vt:lpstr>
      <vt:lpstr>ATAD1/ Interessi Passivi</vt:lpstr>
      <vt:lpstr>ATAD1/ CFC </vt:lpstr>
      <vt:lpstr>ATAD1/ Tassazione in uscita</vt:lpstr>
      <vt:lpstr>ATAD2 Principi generali</vt:lpstr>
      <vt:lpstr>Monitoraggio dell’ATAD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HEMMELGARN Thomas (TAXUD)</dc:creator>
  <cp:lastModifiedBy>FEDERICI Marco (TAXUD)</cp:lastModifiedBy>
  <cp:revision>180</cp:revision>
  <cp:lastPrinted>2017-05-24T08:59:16Z</cp:lastPrinted>
  <dcterms:created xsi:type="dcterms:W3CDTF">2016-09-06T07:57:27Z</dcterms:created>
  <dcterms:modified xsi:type="dcterms:W3CDTF">2021-04-21T14:50:22Z</dcterms:modified>
</cp:coreProperties>
</file>