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48"/>
  </p:notesMasterIdLst>
  <p:handoutMasterIdLst>
    <p:handoutMasterId r:id="rId49"/>
  </p:handoutMasterIdLst>
  <p:sldIdLst>
    <p:sldId id="260" r:id="rId2"/>
    <p:sldId id="258" r:id="rId3"/>
    <p:sldId id="413" r:id="rId4"/>
    <p:sldId id="406" r:id="rId5"/>
    <p:sldId id="407" r:id="rId6"/>
    <p:sldId id="414" r:id="rId7"/>
    <p:sldId id="334" r:id="rId8"/>
    <p:sldId id="373" r:id="rId9"/>
    <p:sldId id="375" r:id="rId10"/>
    <p:sldId id="418" r:id="rId11"/>
    <p:sldId id="374" r:id="rId12"/>
    <p:sldId id="396" r:id="rId13"/>
    <p:sldId id="401" r:id="rId14"/>
    <p:sldId id="377" r:id="rId15"/>
    <p:sldId id="415" r:id="rId16"/>
    <p:sldId id="378" r:id="rId17"/>
    <p:sldId id="404" r:id="rId18"/>
    <p:sldId id="388" r:id="rId19"/>
    <p:sldId id="416" r:id="rId20"/>
    <p:sldId id="389" r:id="rId21"/>
    <p:sldId id="402" r:id="rId22"/>
    <p:sldId id="379" r:id="rId23"/>
    <p:sldId id="380" r:id="rId24"/>
    <p:sldId id="408" r:id="rId25"/>
    <p:sldId id="410" r:id="rId26"/>
    <p:sldId id="409" r:id="rId27"/>
    <p:sldId id="411" r:id="rId28"/>
    <p:sldId id="381" r:id="rId29"/>
    <p:sldId id="382" r:id="rId30"/>
    <p:sldId id="383" r:id="rId31"/>
    <p:sldId id="384" r:id="rId32"/>
    <p:sldId id="397" r:id="rId33"/>
    <p:sldId id="385" r:id="rId34"/>
    <p:sldId id="398" r:id="rId35"/>
    <p:sldId id="403" r:id="rId36"/>
    <p:sldId id="386" r:id="rId37"/>
    <p:sldId id="390" r:id="rId38"/>
    <p:sldId id="391" r:id="rId39"/>
    <p:sldId id="405" r:id="rId40"/>
    <p:sldId id="393" r:id="rId41"/>
    <p:sldId id="399" r:id="rId42"/>
    <p:sldId id="394" r:id="rId43"/>
    <p:sldId id="417" r:id="rId44"/>
    <p:sldId id="395" r:id="rId45"/>
    <p:sldId id="369" r:id="rId46"/>
    <p:sldId id="368" r:id="rId47"/>
  </p:sldIdLst>
  <p:sldSz cx="12192000" cy="6858000"/>
  <p:notesSz cx="6797675" cy="9926638"/>
  <p:custDataLst>
    <p:tags r:id="rId50"/>
  </p:custDataLst>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18" userDrawn="1">
          <p15:clr>
            <a:srgbClr val="A4A3A4"/>
          </p15:clr>
        </p15:guide>
        <p15:guide id="2" pos="3840" userDrawn="1">
          <p15:clr>
            <a:srgbClr val="A4A3A4"/>
          </p15:clr>
        </p15:guide>
        <p15:guide id="3" pos="3931" userDrawn="1">
          <p15:clr>
            <a:srgbClr val="A4A3A4"/>
          </p15:clr>
        </p15:guide>
        <p15:guide id="4" pos="3727" userDrawn="1">
          <p15:clr>
            <a:srgbClr val="A4A3A4"/>
          </p15:clr>
        </p15:guide>
        <p15:guide id="5" pos="7355" userDrawn="1">
          <p15:clr>
            <a:srgbClr val="A4A3A4"/>
          </p15:clr>
        </p15:guide>
        <p15:guide id="6" pos="370" userDrawn="1">
          <p15:clr>
            <a:srgbClr val="A4A3A4"/>
          </p15:clr>
        </p15:guide>
        <p15:guide id="7" orient="horz" pos="3929" userDrawn="1">
          <p15:clr>
            <a:srgbClr val="A4A3A4"/>
          </p15:clr>
        </p15:guide>
        <p15:guide id="8" orient="horz" pos="102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laria Panzeri" initials="IP" lastIdx="46" clrIdx="0">
    <p:extLst>
      <p:ext uri="{19B8F6BF-5375-455C-9EA6-DF929625EA0E}">
        <p15:presenceInfo xmlns:p15="http://schemas.microsoft.com/office/powerpoint/2012/main" userId="Ilaria Panzer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2020"/>
    <a:srgbClr val="99CCFF"/>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71" autoAdjust="0"/>
    <p:restoredTop sz="86860" autoAdjust="0"/>
  </p:normalViewPr>
  <p:slideViewPr>
    <p:cSldViewPr snapToGrid="0" showGuides="1">
      <p:cViewPr varScale="1">
        <p:scale>
          <a:sx n="99" d="100"/>
          <a:sy n="99" d="100"/>
        </p:scale>
        <p:origin x="1128" y="84"/>
      </p:cViewPr>
      <p:guideLst>
        <p:guide orient="horz" pos="2818"/>
        <p:guide pos="3840"/>
        <p:guide pos="3931"/>
        <p:guide pos="3727"/>
        <p:guide pos="7355"/>
        <p:guide pos="370"/>
        <p:guide orient="horz" pos="3929"/>
        <p:guide orient="horz" pos="1026"/>
      </p:guideLst>
    </p:cSldViewPr>
  </p:slideViewPr>
  <p:notesTextViewPr>
    <p:cViewPr>
      <p:scale>
        <a:sx n="1" d="1"/>
        <a:sy n="1" d="1"/>
      </p:scale>
      <p:origin x="0" y="0"/>
    </p:cViewPr>
  </p:notesTextViewPr>
  <p:notesViewPr>
    <p:cSldViewPr snapToGrid="0" showGuides="1">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it-IT"/>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450BD388-75F3-4102-8A39-76A6F7B63BBE}" type="datetimeFigureOut">
              <a:rPr lang="it-IT" smtClean="0"/>
              <a:t>21/04/2021</a:t>
            </a:fld>
            <a:endParaRPr lang="it-IT"/>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it-IT"/>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9F37941F-EA76-498D-A335-EAAF6EB162A5}" type="slidenum">
              <a:rPr lang="it-IT" smtClean="0"/>
              <a:t>‹#›</a:t>
            </a:fld>
            <a:endParaRPr lang="it-IT"/>
          </a:p>
        </p:txBody>
      </p:sp>
    </p:spTree>
    <p:extLst>
      <p:ext uri="{BB962C8B-B14F-4D97-AF65-F5344CB8AC3E}">
        <p14:creationId xmlns:p14="http://schemas.microsoft.com/office/powerpoint/2010/main" val="25683383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it-IT"/>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7B4B2060-3949-4AA1-ABF3-27FD2C404540}" type="datetimeFigureOut">
              <a:rPr lang="it-IT" smtClean="0"/>
              <a:t>21/04/2021</a:t>
            </a:fld>
            <a:endParaRPr lang="it-IT"/>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it-IT"/>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it-IT"/>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29307EA8-36EA-448F-86B9-2E890AEB1010}" type="slidenum">
              <a:rPr lang="it-IT" smtClean="0"/>
              <a:t>‹#›</a:t>
            </a:fld>
            <a:endParaRPr lang="it-IT"/>
          </a:p>
        </p:txBody>
      </p:sp>
    </p:spTree>
    <p:extLst>
      <p:ext uri="{BB962C8B-B14F-4D97-AF65-F5344CB8AC3E}">
        <p14:creationId xmlns:p14="http://schemas.microsoft.com/office/powerpoint/2010/main" val="26107024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29307EA8-36EA-448F-86B9-2E890AEB1010}" type="slidenum">
              <a:rPr lang="it-IT" smtClean="0"/>
              <a:t>1</a:t>
            </a:fld>
            <a:endParaRPr lang="it-IT" dirty="0"/>
          </a:p>
        </p:txBody>
      </p:sp>
    </p:spTree>
    <p:extLst>
      <p:ext uri="{BB962C8B-B14F-4D97-AF65-F5344CB8AC3E}">
        <p14:creationId xmlns:p14="http://schemas.microsoft.com/office/powerpoint/2010/main" val="67494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29307EA8-36EA-448F-86B9-2E890AEB1010}" type="slidenum">
              <a:rPr lang="it-IT" smtClean="0"/>
              <a:t>4</a:t>
            </a:fld>
            <a:endParaRPr lang="it-IT"/>
          </a:p>
        </p:txBody>
      </p:sp>
    </p:spTree>
    <p:extLst>
      <p:ext uri="{BB962C8B-B14F-4D97-AF65-F5344CB8AC3E}">
        <p14:creationId xmlns:p14="http://schemas.microsoft.com/office/powerpoint/2010/main" val="683671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29307EA8-36EA-448F-86B9-2E890AEB1010}" type="slidenum">
              <a:rPr lang="it-IT" smtClean="0"/>
              <a:t>5</a:t>
            </a:fld>
            <a:endParaRPr lang="it-IT"/>
          </a:p>
        </p:txBody>
      </p:sp>
    </p:spTree>
    <p:extLst>
      <p:ext uri="{BB962C8B-B14F-4D97-AF65-F5344CB8AC3E}">
        <p14:creationId xmlns:p14="http://schemas.microsoft.com/office/powerpoint/2010/main" val="3660775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29307EA8-36EA-448F-86B9-2E890AEB1010}" type="slidenum">
              <a:rPr lang="it-IT" smtClean="0"/>
              <a:t>7</a:t>
            </a:fld>
            <a:endParaRPr lang="it-IT"/>
          </a:p>
        </p:txBody>
      </p:sp>
    </p:spTree>
    <p:extLst>
      <p:ext uri="{BB962C8B-B14F-4D97-AF65-F5344CB8AC3E}">
        <p14:creationId xmlns:p14="http://schemas.microsoft.com/office/powerpoint/2010/main" val="829460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9307EA8-36EA-448F-86B9-2E890AEB1010}" type="slidenum">
              <a:rPr lang="it-IT" smtClean="0"/>
              <a:t>12</a:t>
            </a:fld>
            <a:endParaRPr lang="it-IT"/>
          </a:p>
        </p:txBody>
      </p:sp>
    </p:spTree>
    <p:extLst>
      <p:ext uri="{BB962C8B-B14F-4D97-AF65-F5344CB8AC3E}">
        <p14:creationId xmlns:p14="http://schemas.microsoft.com/office/powerpoint/2010/main" val="3895455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Slide Number Placeholder 3"/>
          <p:cNvSpPr>
            <a:spLocks noGrp="1"/>
          </p:cNvSpPr>
          <p:nvPr>
            <p:ph type="sldNum" sz="quarter" idx="10"/>
          </p:nvPr>
        </p:nvSpPr>
        <p:spPr/>
        <p:txBody>
          <a:bodyPr/>
          <a:lstStyle/>
          <a:p>
            <a:fld id="{29307EA8-36EA-448F-86B9-2E890AEB1010}" type="slidenum">
              <a:rPr lang="it-IT" smtClean="0"/>
              <a:t>45</a:t>
            </a:fld>
            <a:endParaRPr lang="it-IT"/>
          </a:p>
        </p:txBody>
      </p:sp>
    </p:spTree>
    <p:extLst>
      <p:ext uri="{BB962C8B-B14F-4D97-AF65-F5344CB8AC3E}">
        <p14:creationId xmlns:p14="http://schemas.microsoft.com/office/powerpoint/2010/main" val="2657248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29307EA8-36EA-448F-86B9-2E890AEB1010}" type="slidenum">
              <a:rPr lang="it-IT" smtClean="0"/>
              <a:t>46</a:t>
            </a:fld>
            <a:endParaRPr lang="it-IT"/>
          </a:p>
        </p:txBody>
      </p:sp>
    </p:spTree>
    <p:extLst>
      <p:ext uri="{BB962C8B-B14F-4D97-AF65-F5344CB8AC3E}">
        <p14:creationId xmlns:p14="http://schemas.microsoft.com/office/powerpoint/2010/main" val="3332083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it-IT"/>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t-IT"/>
          </a:p>
        </p:txBody>
      </p:sp>
      <p:sp>
        <p:nvSpPr>
          <p:cNvPr id="4" name="Date Placeholder 3"/>
          <p:cNvSpPr>
            <a:spLocks noGrp="1"/>
          </p:cNvSpPr>
          <p:nvPr>
            <p:ph type="dt" sz="half" idx="10"/>
          </p:nvPr>
        </p:nvSpPr>
        <p:spPr/>
        <p:txBody>
          <a:bodyPr/>
          <a:lstStyle/>
          <a:p>
            <a:fld id="{76D4BDB9-1C0A-4F20-9B3D-9BBDE935A52B}" type="datetime1">
              <a:rPr lang="it-IT" smtClean="0"/>
              <a:t>21/04/2021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707450B5-5642-47E3-ACBD-729A0C6CF1C2}" type="slidenum">
              <a:rPr lang="it-IT" smtClean="0"/>
              <a:t>‹#›</a:t>
            </a:fld>
            <a:endParaRPr lang="it-IT"/>
          </a:p>
        </p:txBody>
      </p:sp>
    </p:spTree>
    <p:extLst>
      <p:ext uri="{BB962C8B-B14F-4D97-AF65-F5344CB8AC3E}">
        <p14:creationId xmlns:p14="http://schemas.microsoft.com/office/powerpoint/2010/main" val="1569913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t-IT"/>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p:cNvSpPr>
            <a:spLocks noGrp="1"/>
          </p:cNvSpPr>
          <p:nvPr>
            <p:ph type="dt" sz="half" idx="10"/>
          </p:nvPr>
        </p:nvSpPr>
        <p:spPr/>
        <p:txBody>
          <a:bodyPr/>
          <a:lstStyle/>
          <a:p>
            <a:fld id="{7C0685DF-9E9C-4F52-B726-0CC11743DC92}" type="datetime1">
              <a:rPr lang="it-IT" smtClean="0"/>
              <a:t>21/04/2021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707450B5-5642-47E3-ACBD-729A0C6CF1C2}" type="slidenum">
              <a:rPr lang="it-IT" smtClean="0"/>
              <a:t>‹#›</a:t>
            </a:fld>
            <a:endParaRPr lang="it-IT"/>
          </a:p>
        </p:txBody>
      </p:sp>
    </p:spTree>
    <p:extLst>
      <p:ext uri="{BB962C8B-B14F-4D97-AF65-F5344CB8AC3E}">
        <p14:creationId xmlns:p14="http://schemas.microsoft.com/office/powerpoint/2010/main" val="530328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it-IT"/>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p:cNvSpPr>
            <a:spLocks noGrp="1"/>
          </p:cNvSpPr>
          <p:nvPr>
            <p:ph type="dt" sz="half" idx="10"/>
          </p:nvPr>
        </p:nvSpPr>
        <p:spPr/>
        <p:txBody>
          <a:bodyPr/>
          <a:lstStyle/>
          <a:p>
            <a:fld id="{8B0B8EE6-F7D6-49D8-84B7-0FFEEE0E72C0}" type="datetime1">
              <a:rPr lang="it-IT" smtClean="0"/>
              <a:t>21/04/2021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707450B5-5642-47E3-ACBD-729A0C6CF1C2}" type="slidenum">
              <a:rPr lang="it-IT" smtClean="0"/>
              <a:t>‹#›</a:t>
            </a:fld>
            <a:endParaRPr lang="it-IT"/>
          </a:p>
        </p:txBody>
      </p:sp>
    </p:spTree>
    <p:extLst>
      <p:ext uri="{BB962C8B-B14F-4D97-AF65-F5344CB8AC3E}">
        <p14:creationId xmlns:p14="http://schemas.microsoft.com/office/powerpoint/2010/main" val="1792302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91015" y="6356350"/>
            <a:ext cx="3073400" cy="365125"/>
          </a:xfrm>
        </p:spPr>
        <p:txBody>
          <a:bodyPr/>
          <a:lstStyle/>
          <a:p>
            <a:endParaRPr lang="it-IT" dirty="0"/>
          </a:p>
        </p:txBody>
      </p:sp>
      <p:sp>
        <p:nvSpPr>
          <p:cNvPr id="2" name="Title 1"/>
          <p:cNvSpPr>
            <a:spLocks noGrp="1"/>
          </p:cNvSpPr>
          <p:nvPr>
            <p:ph type="title"/>
          </p:nvPr>
        </p:nvSpPr>
        <p:spPr>
          <a:xfrm>
            <a:off x="591015" y="431800"/>
            <a:ext cx="11084312" cy="929746"/>
          </a:xfrm>
        </p:spPr>
        <p:txBody>
          <a:bodyPr anchor="t">
            <a:noAutofit/>
          </a:bodyPr>
          <a:lstStyle>
            <a:lvl1pPr>
              <a:defRPr sz="3200" b="1" i="1">
                <a:solidFill>
                  <a:srgbClr val="A32020"/>
                </a:solidFill>
              </a:defRPr>
            </a:lvl1pPr>
          </a:lstStyle>
          <a:p>
            <a:r>
              <a:rPr lang="en-US" dirty="0"/>
              <a:t>Click to edit Master title style</a:t>
            </a:r>
            <a:endParaRPr lang="it-IT" dirty="0"/>
          </a:p>
        </p:txBody>
      </p:sp>
      <p:sp>
        <p:nvSpPr>
          <p:cNvPr id="3" name="Content Placeholder 2"/>
          <p:cNvSpPr>
            <a:spLocks noGrp="1"/>
          </p:cNvSpPr>
          <p:nvPr>
            <p:ph idx="1"/>
          </p:nvPr>
        </p:nvSpPr>
        <p:spPr>
          <a:xfrm>
            <a:off x="591015" y="1625599"/>
            <a:ext cx="11084312" cy="4611689"/>
          </a:xfrm>
        </p:spPr>
        <p:txBody>
          <a:bodyPr>
            <a:normAutofit/>
          </a:bodyPr>
          <a:lstStyle>
            <a:lvl1pPr algn="just">
              <a:lnSpc>
                <a:spcPct val="100000"/>
              </a:lnSpc>
              <a:spcAft>
                <a:spcPts val="900"/>
              </a:spcAft>
              <a:defRPr sz="1200"/>
            </a:lvl1pPr>
            <a:lvl2pPr algn="just">
              <a:lnSpc>
                <a:spcPct val="100000"/>
              </a:lnSpc>
              <a:spcAft>
                <a:spcPts val="900"/>
              </a:spcAft>
              <a:defRPr sz="1200"/>
            </a:lvl2pPr>
            <a:lvl3pPr algn="just">
              <a:lnSpc>
                <a:spcPct val="100000"/>
              </a:lnSpc>
              <a:spcAft>
                <a:spcPts val="900"/>
              </a:spcAft>
              <a:defRPr sz="1200"/>
            </a:lvl3pPr>
            <a:lvl4pPr algn="just">
              <a:lnSpc>
                <a:spcPct val="100000"/>
              </a:lnSpc>
              <a:spcAft>
                <a:spcPts val="900"/>
              </a:spcAft>
              <a:defRPr sz="1200"/>
            </a:lvl4pPr>
            <a:lvl5pPr algn="just">
              <a:lnSpc>
                <a:spcPct val="100000"/>
              </a:lnSpc>
              <a:spcAft>
                <a:spcPts val="900"/>
              </a:spcAft>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p:cNvSpPr>
            <a:spLocks noGrp="1"/>
          </p:cNvSpPr>
          <p:nvPr>
            <p:ph type="dt" sz="half" idx="10"/>
          </p:nvPr>
        </p:nvSpPr>
        <p:spPr>
          <a:xfrm>
            <a:off x="4724400" y="6356350"/>
            <a:ext cx="2743200" cy="365125"/>
          </a:xfrm>
        </p:spPr>
        <p:txBody>
          <a:bodyPr/>
          <a:lstStyle>
            <a:lvl1pPr algn="ctr">
              <a:defRPr/>
            </a:lvl1pPr>
          </a:lstStyle>
          <a:p>
            <a:fld id="{CCCA7AC7-6E10-4575-A350-5E8EBAF2274A}" type="datetime1">
              <a:rPr lang="it-IT" smtClean="0"/>
              <a:pPr/>
              <a:t>21/04/2021</a:t>
            </a:fld>
            <a:endParaRPr lang="it-IT"/>
          </a:p>
        </p:txBody>
      </p:sp>
      <p:sp>
        <p:nvSpPr>
          <p:cNvPr id="6" name="Slide Number Placeholder 5"/>
          <p:cNvSpPr>
            <a:spLocks noGrp="1"/>
          </p:cNvSpPr>
          <p:nvPr>
            <p:ph type="sldNum" sz="quarter" idx="12"/>
          </p:nvPr>
        </p:nvSpPr>
        <p:spPr>
          <a:xfrm>
            <a:off x="8610599" y="6356350"/>
            <a:ext cx="3064727" cy="365125"/>
          </a:xfrm>
        </p:spPr>
        <p:txBody>
          <a:bodyPr/>
          <a:lstStyle/>
          <a:p>
            <a:fld id="{707450B5-5642-47E3-ACBD-729A0C6CF1C2}" type="slidenum">
              <a:rPr lang="it-IT" smtClean="0"/>
              <a:t>‹#›</a:t>
            </a:fld>
            <a:endParaRPr lang="it-IT"/>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1015" y="6360347"/>
            <a:ext cx="477452" cy="362700"/>
          </a:xfrm>
          <a:prstGeom prst="rect">
            <a:avLst/>
          </a:prstGeom>
        </p:spPr>
      </p:pic>
      <p:cxnSp>
        <p:nvCxnSpPr>
          <p:cNvPr id="10" name="Straight Connector 9"/>
          <p:cNvCxnSpPr/>
          <p:nvPr userDrawn="1"/>
        </p:nvCxnSpPr>
        <p:spPr>
          <a:xfrm>
            <a:off x="591015" y="367990"/>
            <a:ext cx="110843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591015" y="1442642"/>
            <a:ext cx="11084312"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380514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it-IT"/>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79EEDEA-0F01-4D83-8E5E-8E9D645C3705}" type="datetime1">
              <a:rPr lang="it-IT" smtClean="0"/>
              <a:t>21/04/2021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707450B5-5642-47E3-ACBD-729A0C6CF1C2}" type="slidenum">
              <a:rPr lang="it-IT" smtClean="0"/>
              <a:t>‹#›</a:t>
            </a:fld>
            <a:endParaRPr lang="it-IT"/>
          </a:p>
        </p:txBody>
      </p:sp>
    </p:spTree>
    <p:extLst>
      <p:ext uri="{BB962C8B-B14F-4D97-AF65-F5344CB8AC3E}">
        <p14:creationId xmlns:p14="http://schemas.microsoft.com/office/powerpoint/2010/main" val="7400892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t-IT"/>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Date Placeholder 4"/>
          <p:cNvSpPr>
            <a:spLocks noGrp="1"/>
          </p:cNvSpPr>
          <p:nvPr>
            <p:ph type="dt" sz="half" idx="10"/>
          </p:nvPr>
        </p:nvSpPr>
        <p:spPr/>
        <p:txBody>
          <a:bodyPr/>
          <a:lstStyle/>
          <a:p>
            <a:fld id="{060F08C3-5207-491A-BE49-16DC54CA325F}" type="datetime1">
              <a:rPr lang="it-IT" smtClean="0"/>
              <a:t>21/04/2021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707450B5-5642-47E3-ACBD-729A0C6CF1C2}" type="slidenum">
              <a:rPr lang="it-IT" smtClean="0"/>
              <a:t>‹#›</a:t>
            </a:fld>
            <a:endParaRPr lang="it-IT"/>
          </a:p>
        </p:txBody>
      </p:sp>
    </p:spTree>
    <p:extLst>
      <p:ext uri="{BB962C8B-B14F-4D97-AF65-F5344CB8AC3E}">
        <p14:creationId xmlns:p14="http://schemas.microsoft.com/office/powerpoint/2010/main" val="2654211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it-IT"/>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7" name="Date Placeholder 6"/>
          <p:cNvSpPr>
            <a:spLocks noGrp="1"/>
          </p:cNvSpPr>
          <p:nvPr>
            <p:ph type="dt" sz="half" idx="10"/>
          </p:nvPr>
        </p:nvSpPr>
        <p:spPr/>
        <p:txBody>
          <a:bodyPr/>
          <a:lstStyle/>
          <a:p>
            <a:fld id="{63FFEB55-7055-4715-85EC-21388E9B44C0}" type="datetime1">
              <a:rPr lang="it-IT" smtClean="0"/>
              <a:t>21/04/2021</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707450B5-5642-47E3-ACBD-729A0C6CF1C2}" type="slidenum">
              <a:rPr lang="it-IT" smtClean="0"/>
              <a:t>‹#›</a:t>
            </a:fld>
            <a:endParaRPr lang="it-IT"/>
          </a:p>
        </p:txBody>
      </p:sp>
    </p:spTree>
    <p:extLst>
      <p:ext uri="{BB962C8B-B14F-4D97-AF65-F5344CB8AC3E}">
        <p14:creationId xmlns:p14="http://schemas.microsoft.com/office/powerpoint/2010/main" val="578123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t-IT"/>
          </a:p>
        </p:txBody>
      </p:sp>
      <p:sp>
        <p:nvSpPr>
          <p:cNvPr id="3" name="Date Placeholder 2"/>
          <p:cNvSpPr>
            <a:spLocks noGrp="1"/>
          </p:cNvSpPr>
          <p:nvPr>
            <p:ph type="dt" sz="half" idx="10"/>
          </p:nvPr>
        </p:nvSpPr>
        <p:spPr/>
        <p:txBody>
          <a:bodyPr/>
          <a:lstStyle/>
          <a:p>
            <a:fld id="{701A8633-1E55-4154-A654-5B66696E2BCA}" type="datetime1">
              <a:rPr lang="it-IT" smtClean="0"/>
              <a:t>21/04/2021</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707450B5-5642-47E3-ACBD-729A0C6CF1C2}" type="slidenum">
              <a:rPr lang="it-IT" smtClean="0"/>
              <a:t>‹#›</a:t>
            </a:fld>
            <a:endParaRPr lang="it-IT"/>
          </a:p>
        </p:txBody>
      </p:sp>
    </p:spTree>
    <p:extLst>
      <p:ext uri="{BB962C8B-B14F-4D97-AF65-F5344CB8AC3E}">
        <p14:creationId xmlns:p14="http://schemas.microsoft.com/office/powerpoint/2010/main" val="10862776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4A1FC2-1174-491B-9461-9CBDE5746314}" type="datetime1">
              <a:rPr lang="it-IT" smtClean="0"/>
              <a:t>21/04/2021</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707450B5-5642-47E3-ACBD-729A0C6CF1C2}" type="slidenum">
              <a:rPr lang="it-IT" smtClean="0"/>
              <a:t>‹#›</a:t>
            </a:fld>
            <a:endParaRPr lang="it-IT"/>
          </a:p>
        </p:txBody>
      </p:sp>
    </p:spTree>
    <p:extLst>
      <p:ext uri="{BB962C8B-B14F-4D97-AF65-F5344CB8AC3E}">
        <p14:creationId xmlns:p14="http://schemas.microsoft.com/office/powerpoint/2010/main" val="2594624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t-IT"/>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0C7F58E-5E65-451B-9419-670A32AC582E}" type="datetime1">
              <a:rPr lang="it-IT" smtClean="0"/>
              <a:t>21/04/2021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707450B5-5642-47E3-ACBD-729A0C6CF1C2}" type="slidenum">
              <a:rPr lang="it-IT" smtClean="0"/>
              <a:t>‹#›</a:t>
            </a:fld>
            <a:endParaRPr lang="it-IT"/>
          </a:p>
        </p:txBody>
      </p:sp>
    </p:spTree>
    <p:extLst>
      <p:ext uri="{BB962C8B-B14F-4D97-AF65-F5344CB8AC3E}">
        <p14:creationId xmlns:p14="http://schemas.microsoft.com/office/powerpoint/2010/main" val="597378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t-IT"/>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13BAD63-C324-4B97-A5F0-DE5024923D65}" type="datetime1">
              <a:rPr lang="it-IT" smtClean="0"/>
              <a:t>21/04/2021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707450B5-5642-47E3-ACBD-729A0C6CF1C2}" type="slidenum">
              <a:rPr lang="it-IT" smtClean="0"/>
              <a:t>‹#›</a:t>
            </a:fld>
            <a:endParaRPr lang="it-IT"/>
          </a:p>
        </p:txBody>
      </p:sp>
    </p:spTree>
    <p:extLst>
      <p:ext uri="{BB962C8B-B14F-4D97-AF65-F5344CB8AC3E}">
        <p14:creationId xmlns:p14="http://schemas.microsoft.com/office/powerpoint/2010/main" val="2107726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it-IT"/>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Georgia" panose="02040502050405020303" pitchFamily="18" charset="0"/>
              </a:defRPr>
            </a:lvl1pPr>
          </a:lstStyle>
          <a:p>
            <a:fld id="{0E922F5C-8440-410D-8257-F3335A45F30E}" type="datetime1">
              <a:rPr lang="it-IT" smtClean="0"/>
              <a:t>21/04/2021</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Georgia" panose="02040502050405020303" pitchFamily="18" charset="0"/>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Georgia" panose="02040502050405020303" pitchFamily="18" charset="0"/>
              </a:defRPr>
            </a:lvl1pPr>
          </a:lstStyle>
          <a:p>
            <a:fld id="{707450B5-5642-47E3-ACBD-729A0C6CF1C2}" type="slidenum">
              <a:rPr lang="it-IT" smtClean="0"/>
              <a:pPr/>
              <a:t>‹#›</a:t>
            </a:fld>
            <a:endParaRPr lang="it-IT"/>
          </a:p>
        </p:txBody>
      </p:sp>
    </p:spTree>
    <p:extLst>
      <p:ext uri="{BB962C8B-B14F-4D97-AF65-F5344CB8AC3E}">
        <p14:creationId xmlns:p14="http://schemas.microsoft.com/office/powerpoint/2010/main" val="12317057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Georgia" panose="02040502050405020303" pitchFamily="18"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Georgia" panose="02040502050405020303" pitchFamily="18"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eorgia" panose="02040502050405020303" pitchFamily="18"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Georgia" panose="02040502050405020303" pitchFamily="18"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eorgia" panose="02040502050405020303" pitchFamily="18"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eorgia" panose="020405020504050203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em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1.jp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hyperlink" Target="http://www.pwc-tls.it/" TargetMode="External"/><Relationship Id="rId4" Type="http://schemas.openxmlformats.org/officeDocument/2006/relationships/image" Target="../media/image2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95250"/>
            <a:ext cx="12192000" cy="6962776"/>
          </a:xfrm>
          <a:prstGeom prst="rect">
            <a:avLst/>
          </a:prstGeom>
        </p:spPr>
      </p:pic>
      <p:sp>
        <p:nvSpPr>
          <p:cNvPr id="13" name="Rectangle 12"/>
          <p:cNvSpPr/>
          <p:nvPr/>
        </p:nvSpPr>
        <p:spPr>
          <a:xfrm>
            <a:off x="0" y="780585"/>
            <a:ext cx="12192000" cy="19291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bg1"/>
              </a:solidFill>
            </a:endParaRP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5376" y="5519856"/>
            <a:ext cx="1448458" cy="1225114"/>
          </a:xfrm>
          <a:prstGeom prst="rect">
            <a:avLst/>
          </a:prstGeom>
        </p:spPr>
      </p:pic>
      <p:pic>
        <p:nvPicPr>
          <p:cNvPr id="7" name="Picture 6"/>
          <p:cNvPicPr>
            <a:picLocks noChangeAspect="1"/>
          </p:cNvPicPr>
          <p:nvPr/>
        </p:nvPicPr>
        <p:blipFill>
          <a:blip r:embed="rId5"/>
          <a:stretch>
            <a:fillRect/>
          </a:stretch>
        </p:blipFill>
        <p:spPr>
          <a:xfrm>
            <a:off x="7014117" y="5974153"/>
            <a:ext cx="4723243" cy="462721"/>
          </a:xfrm>
          <a:prstGeom prst="rect">
            <a:avLst/>
          </a:prstGeom>
        </p:spPr>
      </p:pic>
      <p:sp>
        <p:nvSpPr>
          <p:cNvPr id="10" name="TextBox 9"/>
          <p:cNvSpPr txBox="1"/>
          <p:nvPr/>
        </p:nvSpPr>
        <p:spPr>
          <a:xfrm>
            <a:off x="8887522" y="256477"/>
            <a:ext cx="2798956" cy="369332"/>
          </a:xfrm>
          <a:prstGeom prst="rect">
            <a:avLst/>
          </a:prstGeom>
          <a:noFill/>
        </p:spPr>
        <p:txBody>
          <a:bodyPr wrap="square" rtlCol="0">
            <a:spAutoFit/>
          </a:bodyPr>
          <a:lstStyle/>
          <a:p>
            <a:pPr algn="r"/>
            <a:r>
              <a:rPr lang="it-IT" i="1" dirty="0">
                <a:solidFill>
                  <a:schemeClr val="bg1"/>
                </a:solidFill>
                <a:latin typeface="Georgia" panose="02040502050405020303" pitchFamily="18" charset="0"/>
              </a:rPr>
              <a:t>www.pwc-tls.it</a:t>
            </a:r>
          </a:p>
        </p:txBody>
      </p:sp>
      <p:sp>
        <p:nvSpPr>
          <p:cNvPr id="11" name="TextBox 10"/>
          <p:cNvSpPr txBox="1"/>
          <p:nvPr/>
        </p:nvSpPr>
        <p:spPr>
          <a:xfrm>
            <a:off x="235376" y="770754"/>
            <a:ext cx="11842324" cy="1508105"/>
          </a:xfrm>
          <a:prstGeom prst="rect">
            <a:avLst/>
          </a:prstGeom>
          <a:noFill/>
        </p:spPr>
        <p:txBody>
          <a:bodyPr wrap="square" rtlCol="0">
            <a:spAutoFit/>
          </a:bodyPr>
          <a:lstStyle/>
          <a:p>
            <a:pPr>
              <a:tabLst>
                <a:tab pos="809625" algn="l"/>
              </a:tabLst>
            </a:pPr>
            <a:endParaRPr lang="it-IT" sz="1200" b="1" i="1" dirty="0">
              <a:solidFill>
                <a:schemeClr val="accent1"/>
              </a:solidFill>
              <a:effectLst>
                <a:outerShdw blurRad="38100" dist="38100" dir="2700000" algn="tl">
                  <a:srgbClr val="C0C0C0"/>
                </a:outerShdw>
              </a:effectLst>
              <a:latin typeface="Georgia" panose="02040502050405020303" pitchFamily="18" charset="0"/>
              <a:ea typeface="ＭＳ Ｐゴシック" charset="-128"/>
            </a:endParaRPr>
          </a:p>
          <a:p>
            <a:pPr>
              <a:tabLst>
                <a:tab pos="809625" algn="l"/>
              </a:tabLst>
            </a:pPr>
            <a:r>
              <a:rPr lang="it-IT" sz="4000" b="1" i="1" dirty="0">
                <a:solidFill>
                  <a:schemeClr val="accent1"/>
                </a:solidFill>
                <a:effectLst>
                  <a:outerShdw blurRad="38100" dist="38100" dir="2700000" algn="tl">
                    <a:srgbClr val="C0C0C0"/>
                  </a:outerShdw>
                </a:effectLst>
                <a:latin typeface="Georgia" panose="02040502050405020303" pitchFamily="18" charset="0"/>
                <a:ea typeface="ＭＳ Ｐゴシック" charset="-128"/>
              </a:rPr>
              <a:t>I disallineamenti da ibridi</a:t>
            </a:r>
          </a:p>
          <a:p>
            <a:pPr>
              <a:tabLst>
                <a:tab pos="809625" algn="l"/>
              </a:tabLst>
            </a:pPr>
            <a:r>
              <a:rPr lang="it-IT" sz="4000" b="1" i="1" dirty="0">
                <a:solidFill>
                  <a:schemeClr val="accent1"/>
                </a:solidFill>
                <a:effectLst>
                  <a:outerShdw blurRad="38100" dist="38100" dir="2700000" algn="tl">
                    <a:srgbClr val="C0C0C0"/>
                  </a:outerShdw>
                </a:effectLst>
                <a:latin typeface="Georgia" panose="02040502050405020303" pitchFamily="18" charset="0"/>
                <a:ea typeface="ＭＳ Ｐゴシック" charset="-128"/>
              </a:rPr>
              <a:t>Aspetti applicativi</a:t>
            </a:r>
            <a:endParaRPr lang="it-IT" sz="4000" b="1" i="1" dirty="0">
              <a:solidFill>
                <a:schemeClr val="tx2"/>
              </a:solidFill>
              <a:latin typeface="Georgia" panose="02040502050405020303" pitchFamily="18" charset="0"/>
            </a:endParaRPr>
          </a:p>
        </p:txBody>
      </p:sp>
      <p:cxnSp>
        <p:nvCxnSpPr>
          <p:cNvPr id="14" name="Straight Connector 13"/>
          <p:cNvCxnSpPr/>
          <p:nvPr/>
        </p:nvCxnSpPr>
        <p:spPr>
          <a:xfrm>
            <a:off x="235376" y="2474530"/>
            <a:ext cx="11133364" cy="7941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Text Placeholder 8"/>
          <p:cNvSpPr txBox="1">
            <a:spLocks/>
          </p:cNvSpPr>
          <p:nvPr/>
        </p:nvSpPr>
        <p:spPr bwMode="white">
          <a:xfrm>
            <a:off x="8959768" y="5470097"/>
            <a:ext cx="2726710" cy="504056"/>
          </a:xfrm>
          <a:prstGeom prst="rect">
            <a:avLst/>
          </a:prstGeom>
        </p:spPr>
        <p:txBody>
          <a:bodyPr vert="horz" lIns="0" tIns="0" rIns="0" bIns="0" rtlCol="0">
            <a:noAutofit/>
          </a:bodyPr>
          <a:lstStyle>
            <a:lvl1pPr marL="0" marR="0" indent="-274320" algn="l" defTabSz="914400" rtl="0" eaLnBrk="1" fontAlgn="auto" latinLnBrk="0" hangingPunct="1">
              <a:lnSpc>
                <a:spcPct val="100000"/>
              </a:lnSpc>
              <a:spcBef>
                <a:spcPts val="0"/>
              </a:spcBef>
              <a:spcAft>
                <a:spcPts val="900"/>
              </a:spcAft>
              <a:buClr>
                <a:schemeClr val="tx1"/>
              </a:buClr>
              <a:buSzTx/>
              <a:buFontTx/>
              <a:buNone/>
              <a:tabLst/>
              <a:defRPr sz="1100" kern="1200">
                <a:solidFill>
                  <a:schemeClr val="bg1"/>
                </a:solidFill>
                <a:latin typeface="Arial" pitchFamily="34" charset="0"/>
                <a:ea typeface="+mn-ea"/>
                <a:cs typeface="Arial" pitchFamily="34" charset="0"/>
              </a:defRPr>
            </a:lvl1pPr>
            <a:lvl2pPr marL="274320" indent="-274320" algn="l" defTabSz="914400" rtl="0" eaLnBrk="1" latinLnBrk="0" hangingPunct="1">
              <a:lnSpc>
                <a:spcPct val="100000"/>
              </a:lnSpc>
              <a:spcBef>
                <a:spcPts val="0"/>
              </a:spcBef>
              <a:spcAft>
                <a:spcPts val="900"/>
              </a:spcAft>
              <a:buClr>
                <a:schemeClr val="tx1"/>
              </a:buClr>
              <a:buFont typeface="Georgia" pitchFamily="18" charset="0"/>
              <a:buChar char="•"/>
              <a:defRPr sz="1000" kern="1200">
                <a:solidFill>
                  <a:schemeClr val="bg1"/>
                </a:solidFill>
                <a:latin typeface="Arial" pitchFamily="34" charset="0"/>
                <a:ea typeface="+mn-ea"/>
                <a:cs typeface="Arial" pitchFamily="34" charset="0"/>
              </a:defRPr>
            </a:lvl2pPr>
            <a:lvl3pPr marL="548640" indent="-274320" algn="l" defTabSz="914400" rtl="0" eaLnBrk="1" latinLnBrk="0" hangingPunct="1">
              <a:lnSpc>
                <a:spcPct val="100000"/>
              </a:lnSpc>
              <a:spcBef>
                <a:spcPts val="0"/>
              </a:spcBef>
              <a:spcAft>
                <a:spcPts val="900"/>
              </a:spcAft>
              <a:buClr>
                <a:schemeClr val="tx1"/>
              </a:buClr>
              <a:buFont typeface="Georgia" pitchFamily="18" charset="0"/>
              <a:buChar char="-"/>
              <a:defRPr sz="1000" kern="1200">
                <a:solidFill>
                  <a:schemeClr val="bg1"/>
                </a:solidFill>
                <a:latin typeface="Arial" pitchFamily="34" charset="0"/>
                <a:ea typeface="+mn-ea"/>
                <a:cs typeface="Arial" pitchFamily="34" charset="0"/>
              </a:defRPr>
            </a:lvl3pPr>
            <a:lvl4pPr marL="822960" indent="-274320" algn="l" defTabSz="914400" rtl="0" eaLnBrk="1" latinLnBrk="0" hangingPunct="1">
              <a:lnSpc>
                <a:spcPct val="100000"/>
              </a:lnSpc>
              <a:spcBef>
                <a:spcPts val="0"/>
              </a:spcBef>
              <a:spcAft>
                <a:spcPts val="900"/>
              </a:spcAft>
              <a:buClr>
                <a:schemeClr val="tx1"/>
              </a:buClr>
              <a:buFont typeface="Georgia" pitchFamily="18" charset="0"/>
              <a:buChar char="◦"/>
              <a:defRPr sz="1000" kern="1200">
                <a:solidFill>
                  <a:schemeClr val="bg1"/>
                </a:solidFill>
                <a:latin typeface="Arial" pitchFamily="34" charset="0"/>
                <a:ea typeface="+mn-ea"/>
                <a:cs typeface="Arial" pitchFamily="34" charset="0"/>
              </a:defRPr>
            </a:lvl4pPr>
            <a:lvl5pPr marL="1097280" indent="-274320" algn="l" defTabSz="914400" rtl="0" eaLnBrk="1" latinLnBrk="0" hangingPunct="1">
              <a:lnSpc>
                <a:spcPct val="100000"/>
              </a:lnSpc>
              <a:spcBef>
                <a:spcPts val="0"/>
              </a:spcBef>
              <a:spcAft>
                <a:spcPts val="900"/>
              </a:spcAft>
              <a:buClr>
                <a:schemeClr val="tx1"/>
              </a:buClr>
              <a:buFont typeface="Georgia" pitchFamily="18" charset="0"/>
              <a:buChar char="›"/>
              <a:defRPr sz="1000" kern="1200" baseline="0">
                <a:solidFill>
                  <a:schemeClr val="bg1"/>
                </a:solidFill>
                <a:latin typeface="Arial" pitchFamily="34" charset="0"/>
                <a:ea typeface="+mn-ea"/>
                <a:cs typeface="Arial" pitchFamily="34" charset="0"/>
              </a:defRPr>
            </a:lvl5pPr>
            <a:lvl6pPr marL="274320" marR="0" indent="-274320" algn="l" defTabSz="914400" rtl="0" eaLnBrk="1" fontAlgn="auto" latinLnBrk="0" hangingPunct="1">
              <a:lnSpc>
                <a:spcPct val="100000"/>
              </a:lnSpc>
              <a:spcBef>
                <a:spcPts val="0"/>
              </a:spcBef>
              <a:spcAft>
                <a:spcPts val="900"/>
              </a:spcAft>
              <a:buClr>
                <a:schemeClr val="tx1"/>
              </a:buClr>
              <a:buSzPct val="100000"/>
              <a:buFont typeface="+mj-lt"/>
              <a:buAutoNum type="arabicPeriod"/>
              <a:tabLst/>
              <a:defRPr sz="2000" kern="1200" baseline="0">
                <a:solidFill>
                  <a:schemeClr val="tx1"/>
                </a:solidFill>
                <a:latin typeface="Georgia" pitchFamily="18" charset="0"/>
                <a:ea typeface="+mn-ea"/>
                <a:cs typeface="+mn-cs"/>
              </a:defRPr>
            </a:lvl6pPr>
            <a:lvl7pPr marL="548640" indent="-274320" algn="l" defTabSz="914400" rtl="0" eaLnBrk="1" latinLnBrk="0" hangingPunct="1">
              <a:lnSpc>
                <a:spcPct val="100000"/>
              </a:lnSpc>
              <a:spcBef>
                <a:spcPts val="0"/>
              </a:spcBef>
              <a:spcAft>
                <a:spcPts val="900"/>
              </a:spcAft>
              <a:buSzPct val="100000"/>
              <a:buFont typeface="+mj-lt"/>
              <a:buAutoNum type="alphaLcPeriod"/>
              <a:defRPr sz="2000" kern="1200" baseline="0">
                <a:solidFill>
                  <a:schemeClr val="tx1"/>
                </a:solidFill>
                <a:latin typeface="Georgia" pitchFamily="18" charset="0"/>
                <a:ea typeface="+mn-ea"/>
                <a:cs typeface="+mn-cs"/>
              </a:defRPr>
            </a:lvl7pPr>
            <a:lvl8pPr marL="822960" indent="-274320" algn="l" defTabSz="914400" rtl="0" eaLnBrk="1" latinLnBrk="0" hangingPunct="1">
              <a:lnSpc>
                <a:spcPct val="100000"/>
              </a:lnSpc>
              <a:spcBef>
                <a:spcPts val="0"/>
              </a:spcBef>
              <a:spcAft>
                <a:spcPts val="900"/>
              </a:spcAft>
              <a:buSzPct val="100000"/>
              <a:buFont typeface="+mj-lt"/>
              <a:buAutoNum type="romanLcPeriod"/>
              <a:defRPr sz="2000" kern="1200" baseline="0">
                <a:solidFill>
                  <a:schemeClr val="tx1"/>
                </a:solidFill>
                <a:latin typeface="Georgia" pitchFamily="18" charset="0"/>
                <a:ea typeface="+mn-ea"/>
                <a:cs typeface="+mn-cs"/>
              </a:defRPr>
            </a:lvl8pPr>
            <a:lvl9pPr marL="0" indent="-274320" algn="l" defTabSz="914400" rtl="0" eaLnBrk="1" latinLnBrk="0" hangingPunct="1">
              <a:lnSpc>
                <a:spcPct val="100000"/>
              </a:lnSpc>
              <a:spcBef>
                <a:spcPts val="0"/>
              </a:spcBef>
              <a:spcAft>
                <a:spcPts val="900"/>
              </a:spcAft>
              <a:buFont typeface="Arial" pitchFamily="34" charset="0"/>
              <a:buNone/>
              <a:defRPr sz="2000" b="1" kern="1200" baseline="0">
                <a:solidFill>
                  <a:schemeClr val="tx2"/>
                </a:solidFill>
                <a:latin typeface="Georgia" pitchFamily="18" charset="0"/>
                <a:ea typeface="+mn-ea"/>
                <a:cs typeface="+mn-cs"/>
              </a:defRPr>
            </a:lvl9pPr>
          </a:lstStyle>
          <a:p>
            <a:pPr algn="r">
              <a:buClr>
                <a:srgbClr val="000000"/>
              </a:buClr>
            </a:pPr>
            <a:r>
              <a:rPr lang="it-IT" sz="1800" noProof="1">
                <a:solidFill>
                  <a:srgbClr val="FFFFFF"/>
                </a:solidFill>
                <a:latin typeface="Georgia"/>
              </a:rPr>
              <a:t>Milano, 21 aprile 2021</a:t>
            </a:r>
          </a:p>
          <a:p>
            <a:pPr algn="r">
              <a:buClr>
                <a:srgbClr val="000000"/>
              </a:buClr>
            </a:pPr>
            <a:endParaRPr lang="it-IT" noProof="1">
              <a:solidFill>
                <a:srgbClr val="FFFFFF"/>
              </a:solidFill>
              <a:latin typeface="Georgia"/>
            </a:endParaRPr>
          </a:p>
        </p:txBody>
      </p:sp>
      <p:sp>
        <p:nvSpPr>
          <p:cNvPr id="12" name="Text Placeholder 8"/>
          <p:cNvSpPr txBox="1">
            <a:spLocks/>
          </p:cNvSpPr>
          <p:nvPr/>
        </p:nvSpPr>
        <p:spPr bwMode="white">
          <a:xfrm>
            <a:off x="235375" y="153973"/>
            <a:ext cx="4631899" cy="504056"/>
          </a:xfrm>
          <a:prstGeom prst="rect">
            <a:avLst/>
          </a:prstGeom>
        </p:spPr>
        <p:txBody>
          <a:bodyPr vert="horz" lIns="0" tIns="0" rIns="0" bIns="0" rtlCol="0">
            <a:noAutofit/>
          </a:bodyPr>
          <a:lstStyle>
            <a:lvl1pPr marL="0" marR="0" indent="-274320" algn="l" defTabSz="914400" rtl="0" eaLnBrk="1" fontAlgn="auto" latinLnBrk="0" hangingPunct="1">
              <a:lnSpc>
                <a:spcPct val="100000"/>
              </a:lnSpc>
              <a:spcBef>
                <a:spcPts val="0"/>
              </a:spcBef>
              <a:spcAft>
                <a:spcPts val="900"/>
              </a:spcAft>
              <a:buClr>
                <a:schemeClr val="tx1"/>
              </a:buClr>
              <a:buSzTx/>
              <a:buFontTx/>
              <a:buNone/>
              <a:tabLst/>
              <a:defRPr sz="1100" kern="1200">
                <a:solidFill>
                  <a:schemeClr val="bg1"/>
                </a:solidFill>
                <a:latin typeface="Arial" pitchFamily="34" charset="0"/>
                <a:ea typeface="+mn-ea"/>
                <a:cs typeface="Arial" pitchFamily="34" charset="0"/>
              </a:defRPr>
            </a:lvl1pPr>
            <a:lvl2pPr marL="274320" indent="-274320" algn="l" defTabSz="914400" rtl="0" eaLnBrk="1" latinLnBrk="0" hangingPunct="1">
              <a:lnSpc>
                <a:spcPct val="100000"/>
              </a:lnSpc>
              <a:spcBef>
                <a:spcPts val="0"/>
              </a:spcBef>
              <a:spcAft>
                <a:spcPts val="900"/>
              </a:spcAft>
              <a:buClr>
                <a:schemeClr val="tx1"/>
              </a:buClr>
              <a:buFont typeface="Georgia" pitchFamily="18" charset="0"/>
              <a:buChar char="•"/>
              <a:defRPr sz="1000" kern="1200">
                <a:solidFill>
                  <a:schemeClr val="bg1"/>
                </a:solidFill>
                <a:latin typeface="Arial" pitchFamily="34" charset="0"/>
                <a:ea typeface="+mn-ea"/>
                <a:cs typeface="Arial" pitchFamily="34" charset="0"/>
              </a:defRPr>
            </a:lvl2pPr>
            <a:lvl3pPr marL="548640" indent="-274320" algn="l" defTabSz="914400" rtl="0" eaLnBrk="1" latinLnBrk="0" hangingPunct="1">
              <a:lnSpc>
                <a:spcPct val="100000"/>
              </a:lnSpc>
              <a:spcBef>
                <a:spcPts val="0"/>
              </a:spcBef>
              <a:spcAft>
                <a:spcPts val="900"/>
              </a:spcAft>
              <a:buClr>
                <a:schemeClr val="tx1"/>
              </a:buClr>
              <a:buFont typeface="Georgia" pitchFamily="18" charset="0"/>
              <a:buChar char="-"/>
              <a:defRPr sz="1000" kern="1200">
                <a:solidFill>
                  <a:schemeClr val="bg1"/>
                </a:solidFill>
                <a:latin typeface="Arial" pitchFamily="34" charset="0"/>
                <a:ea typeface="+mn-ea"/>
                <a:cs typeface="Arial" pitchFamily="34" charset="0"/>
              </a:defRPr>
            </a:lvl3pPr>
            <a:lvl4pPr marL="822960" indent="-274320" algn="l" defTabSz="914400" rtl="0" eaLnBrk="1" latinLnBrk="0" hangingPunct="1">
              <a:lnSpc>
                <a:spcPct val="100000"/>
              </a:lnSpc>
              <a:spcBef>
                <a:spcPts val="0"/>
              </a:spcBef>
              <a:spcAft>
                <a:spcPts val="900"/>
              </a:spcAft>
              <a:buClr>
                <a:schemeClr val="tx1"/>
              </a:buClr>
              <a:buFont typeface="Georgia" pitchFamily="18" charset="0"/>
              <a:buChar char="◦"/>
              <a:defRPr sz="1000" kern="1200">
                <a:solidFill>
                  <a:schemeClr val="bg1"/>
                </a:solidFill>
                <a:latin typeface="Arial" pitchFamily="34" charset="0"/>
                <a:ea typeface="+mn-ea"/>
                <a:cs typeface="Arial" pitchFamily="34" charset="0"/>
              </a:defRPr>
            </a:lvl4pPr>
            <a:lvl5pPr marL="1097280" indent="-274320" algn="l" defTabSz="914400" rtl="0" eaLnBrk="1" latinLnBrk="0" hangingPunct="1">
              <a:lnSpc>
                <a:spcPct val="100000"/>
              </a:lnSpc>
              <a:spcBef>
                <a:spcPts val="0"/>
              </a:spcBef>
              <a:spcAft>
                <a:spcPts val="900"/>
              </a:spcAft>
              <a:buClr>
                <a:schemeClr val="tx1"/>
              </a:buClr>
              <a:buFont typeface="Georgia" pitchFamily="18" charset="0"/>
              <a:buChar char="›"/>
              <a:defRPr sz="1000" kern="1200" baseline="0">
                <a:solidFill>
                  <a:schemeClr val="bg1"/>
                </a:solidFill>
                <a:latin typeface="Arial" pitchFamily="34" charset="0"/>
                <a:ea typeface="+mn-ea"/>
                <a:cs typeface="Arial" pitchFamily="34" charset="0"/>
              </a:defRPr>
            </a:lvl5pPr>
            <a:lvl6pPr marL="274320" marR="0" indent="-274320" algn="l" defTabSz="914400" rtl="0" eaLnBrk="1" fontAlgn="auto" latinLnBrk="0" hangingPunct="1">
              <a:lnSpc>
                <a:spcPct val="100000"/>
              </a:lnSpc>
              <a:spcBef>
                <a:spcPts val="0"/>
              </a:spcBef>
              <a:spcAft>
                <a:spcPts val="900"/>
              </a:spcAft>
              <a:buClr>
                <a:schemeClr val="tx1"/>
              </a:buClr>
              <a:buSzPct val="100000"/>
              <a:buFont typeface="+mj-lt"/>
              <a:buAutoNum type="arabicPeriod"/>
              <a:tabLst/>
              <a:defRPr sz="2000" kern="1200" baseline="0">
                <a:solidFill>
                  <a:schemeClr val="tx1"/>
                </a:solidFill>
                <a:latin typeface="Georgia" pitchFamily="18" charset="0"/>
                <a:ea typeface="+mn-ea"/>
                <a:cs typeface="+mn-cs"/>
              </a:defRPr>
            </a:lvl6pPr>
            <a:lvl7pPr marL="548640" indent="-274320" algn="l" defTabSz="914400" rtl="0" eaLnBrk="1" latinLnBrk="0" hangingPunct="1">
              <a:lnSpc>
                <a:spcPct val="100000"/>
              </a:lnSpc>
              <a:spcBef>
                <a:spcPts val="0"/>
              </a:spcBef>
              <a:spcAft>
                <a:spcPts val="900"/>
              </a:spcAft>
              <a:buSzPct val="100000"/>
              <a:buFont typeface="+mj-lt"/>
              <a:buAutoNum type="alphaLcPeriod"/>
              <a:defRPr sz="2000" kern="1200" baseline="0">
                <a:solidFill>
                  <a:schemeClr val="tx1"/>
                </a:solidFill>
                <a:latin typeface="Georgia" pitchFamily="18" charset="0"/>
                <a:ea typeface="+mn-ea"/>
                <a:cs typeface="+mn-cs"/>
              </a:defRPr>
            </a:lvl7pPr>
            <a:lvl8pPr marL="822960" indent="-274320" algn="l" defTabSz="914400" rtl="0" eaLnBrk="1" latinLnBrk="0" hangingPunct="1">
              <a:lnSpc>
                <a:spcPct val="100000"/>
              </a:lnSpc>
              <a:spcBef>
                <a:spcPts val="0"/>
              </a:spcBef>
              <a:spcAft>
                <a:spcPts val="900"/>
              </a:spcAft>
              <a:buSzPct val="100000"/>
              <a:buFont typeface="+mj-lt"/>
              <a:buAutoNum type="romanLcPeriod"/>
              <a:defRPr sz="2000" kern="1200" baseline="0">
                <a:solidFill>
                  <a:schemeClr val="tx1"/>
                </a:solidFill>
                <a:latin typeface="Georgia" pitchFamily="18" charset="0"/>
                <a:ea typeface="+mn-ea"/>
                <a:cs typeface="+mn-cs"/>
              </a:defRPr>
            </a:lvl8pPr>
            <a:lvl9pPr marL="0" indent="-274320" algn="l" defTabSz="914400" rtl="0" eaLnBrk="1" latinLnBrk="0" hangingPunct="1">
              <a:lnSpc>
                <a:spcPct val="100000"/>
              </a:lnSpc>
              <a:spcBef>
                <a:spcPts val="0"/>
              </a:spcBef>
              <a:spcAft>
                <a:spcPts val="900"/>
              </a:spcAft>
              <a:buFont typeface="Arial" pitchFamily="34" charset="0"/>
              <a:buNone/>
              <a:defRPr sz="2000" b="1" kern="1200" baseline="0">
                <a:solidFill>
                  <a:schemeClr val="tx2"/>
                </a:solidFill>
                <a:latin typeface="Georgia" pitchFamily="18" charset="0"/>
                <a:ea typeface="+mn-ea"/>
                <a:cs typeface="+mn-cs"/>
              </a:defRPr>
            </a:lvl9pPr>
          </a:lstStyle>
          <a:p>
            <a:pPr>
              <a:buClr>
                <a:srgbClr val="000000"/>
              </a:buClr>
            </a:pPr>
            <a:r>
              <a:rPr lang="it-IT" sz="3200" b="1" noProof="1">
                <a:solidFill>
                  <a:srgbClr val="FFFFFF"/>
                </a:solidFill>
                <a:latin typeface="Georgia"/>
              </a:rPr>
              <a:t>Michele Gusmeroli</a:t>
            </a:r>
          </a:p>
        </p:txBody>
      </p:sp>
    </p:spTree>
    <p:extLst>
      <p:ext uri="{BB962C8B-B14F-4D97-AF65-F5344CB8AC3E}">
        <p14:creationId xmlns:p14="http://schemas.microsoft.com/office/powerpoint/2010/main" val="3905795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Soggetto passivo, art. 6(1)(t) (3/3)</a:t>
            </a:r>
            <a:br>
              <a:rPr lang="it-IT" altLang="it-IT" dirty="0"/>
            </a:br>
            <a:endParaRPr lang="en-GB" dirty="0"/>
          </a:p>
        </p:txBody>
      </p:sp>
      <p:sp>
        <p:nvSpPr>
          <p:cNvPr id="3" name="Content Placeholder 2"/>
          <p:cNvSpPr>
            <a:spLocks noGrp="1"/>
          </p:cNvSpPr>
          <p:nvPr>
            <p:ph idx="1"/>
          </p:nvPr>
        </p:nvSpPr>
        <p:spPr/>
        <p:txBody>
          <a:bodyPr>
            <a:normAutofit fontScale="70000" lnSpcReduction="20000"/>
          </a:bodyPr>
          <a:lstStyle/>
          <a:p>
            <a:pPr marL="514350" indent="-514350">
              <a:spcBef>
                <a:spcPts val="600"/>
              </a:spcBef>
              <a:spcAft>
                <a:spcPts val="600"/>
              </a:spcAft>
              <a:buFont typeface="+mj-lt"/>
              <a:buAutoNum type="arabicPeriod"/>
              <a:defRPr/>
            </a:pPr>
            <a:r>
              <a:rPr lang="it-IT" altLang="it-IT" sz="2800" dirty="0"/>
              <a:t>Soggetti </a:t>
            </a:r>
            <a:r>
              <a:rPr lang="it-IT" altLang="it-IT" sz="2800" dirty="0" err="1"/>
              <a:t>Ires</a:t>
            </a:r>
            <a:r>
              <a:rPr lang="it-IT" altLang="it-IT" sz="2800" dirty="0"/>
              <a:t>, con reddito d’impresa -&gt; ovviamente IN scope</a:t>
            </a:r>
          </a:p>
          <a:p>
            <a:pPr marL="514350" indent="-514350">
              <a:spcBef>
                <a:spcPts val="600"/>
              </a:spcBef>
              <a:spcAft>
                <a:spcPts val="600"/>
              </a:spcAft>
              <a:buFont typeface="+mj-lt"/>
              <a:buAutoNum type="arabicPeriod"/>
              <a:defRPr/>
            </a:pPr>
            <a:r>
              <a:rPr lang="it-IT" altLang="it-IT" sz="2800" dirty="0"/>
              <a:t>Soggetti non </a:t>
            </a:r>
            <a:r>
              <a:rPr lang="it-IT" altLang="it-IT" sz="2800" dirty="0" err="1"/>
              <a:t>Ires</a:t>
            </a:r>
            <a:r>
              <a:rPr lang="it-IT" altLang="it-IT" sz="2800" dirty="0"/>
              <a:t>, senza reddito d’impresa -&gt; ovviamente OUT</a:t>
            </a:r>
          </a:p>
          <a:p>
            <a:pPr marL="514350" indent="-514350">
              <a:spcBef>
                <a:spcPts val="600"/>
              </a:spcBef>
              <a:spcAft>
                <a:spcPts val="600"/>
              </a:spcAft>
              <a:buFont typeface="+mj-lt"/>
              <a:buAutoNum type="arabicPeriod"/>
              <a:defRPr/>
            </a:pPr>
            <a:r>
              <a:rPr lang="it-IT" altLang="it-IT" sz="3400" dirty="0"/>
              <a:t>Soggetti non </a:t>
            </a:r>
            <a:r>
              <a:rPr lang="it-IT" altLang="it-IT" sz="3400" dirty="0" err="1"/>
              <a:t>Ires</a:t>
            </a:r>
            <a:r>
              <a:rPr lang="it-IT" altLang="it-IT" sz="3400" dirty="0"/>
              <a:t>, con reddito d’impresa (in decreto, fuori direttiva)</a:t>
            </a:r>
          </a:p>
          <a:p>
            <a:pPr lvl="1">
              <a:spcBef>
                <a:spcPts val="600"/>
              </a:spcBef>
              <a:spcAft>
                <a:spcPts val="600"/>
              </a:spcAft>
              <a:defRPr/>
            </a:pPr>
            <a:r>
              <a:rPr lang="it-IT" altLang="it-IT" sz="2900" dirty="0"/>
              <a:t>ATAD è minimum standard: non pregiudica livello di protezione più elevato, ma …</a:t>
            </a:r>
          </a:p>
          <a:p>
            <a:pPr lvl="2">
              <a:spcBef>
                <a:spcPts val="600"/>
              </a:spcBef>
              <a:spcAft>
                <a:spcPts val="600"/>
              </a:spcAft>
              <a:defRPr/>
            </a:pPr>
            <a:r>
              <a:rPr lang="it-IT" altLang="it-IT" sz="2600" dirty="0"/>
              <a:t>Art. 3 limita tali disposizioni ‘espansive’ alla sola imposta sulle società</a:t>
            </a:r>
          </a:p>
          <a:p>
            <a:pPr lvl="2" algn="l">
              <a:spcBef>
                <a:spcPts val="600"/>
              </a:spcBef>
              <a:spcAft>
                <a:spcPts val="600"/>
              </a:spcAft>
              <a:defRPr/>
            </a:pPr>
            <a:r>
              <a:rPr lang="it-IT" altLang="it-IT" sz="2600" dirty="0"/>
              <a:t>Considerando 4 non ritiene auspicabile estenderne l’ambito alle categorie di entità non assoggettate all’imposta sulle società (in particolare, le entità trasparenti)</a:t>
            </a:r>
          </a:p>
          <a:p>
            <a:pPr marL="514350" indent="-514350">
              <a:spcBef>
                <a:spcPts val="600"/>
              </a:spcBef>
              <a:spcAft>
                <a:spcPts val="600"/>
              </a:spcAft>
              <a:buFont typeface="+mj-lt"/>
              <a:buAutoNum type="arabicPeriod"/>
              <a:defRPr/>
            </a:pPr>
            <a:r>
              <a:rPr lang="it-IT" altLang="it-IT" sz="3400" dirty="0"/>
              <a:t>Soggetti </a:t>
            </a:r>
            <a:r>
              <a:rPr lang="it-IT" altLang="it-IT" sz="3400" dirty="0" err="1"/>
              <a:t>Ires</a:t>
            </a:r>
            <a:r>
              <a:rPr lang="it-IT" altLang="it-IT" sz="3400" dirty="0"/>
              <a:t>, senza reddito d’impresa (in direttiva, fuori decreto)</a:t>
            </a:r>
          </a:p>
          <a:p>
            <a:pPr lvl="1">
              <a:spcBef>
                <a:spcPts val="600"/>
              </a:spcBef>
              <a:spcAft>
                <a:spcPts val="600"/>
              </a:spcAft>
              <a:defRPr/>
            </a:pPr>
            <a:r>
              <a:rPr lang="it-IT" altLang="it-IT" sz="2900" dirty="0"/>
              <a:t>ATAD direttamente applicabile?</a:t>
            </a:r>
          </a:p>
          <a:p>
            <a:pPr lvl="2">
              <a:spcBef>
                <a:spcPts val="600"/>
              </a:spcBef>
              <a:spcAft>
                <a:spcPts val="600"/>
              </a:spcAft>
              <a:defRPr/>
            </a:pPr>
            <a:r>
              <a:rPr lang="it-IT" altLang="it-IT" sz="2600" dirty="0"/>
              <a:t>Disposizioni incondizionate e sufficientemente precise valgono per i singoli vs Stato, ma …</a:t>
            </a:r>
          </a:p>
          <a:p>
            <a:pPr lvl="2" algn="l">
              <a:spcBef>
                <a:spcPts val="600"/>
              </a:spcBef>
              <a:spcAft>
                <a:spcPts val="600"/>
              </a:spcAft>
              <a:defRPr/>
            </a:pPr>
            <a:r>
              <a:rPr lang="it-IT" altLang="it-IT" sz="2600" dirty="0"/>
              <a:t>Carattere vincolante solo nei confronti di ogni Stato membro destinatario</a:t>
            </a:r>
            <a:br>
              <a:rPr lang="it-IT" altLang="it-IT" sz="2600" dirty="0"/>
            </a:br>
            <a:r>
              <a:rPr lang="it-IT" altLang="it-IT" sz="2300" dirty="0"/>
              <a:t>«</a:t>
            </a:r>
            <a:r>
              <a:rPr lang="it-IT" altLang="it-IT" sz="2300" i="1" dirty="0"/>
              <a:t>ex se, una direttiva non può far nascere obblighi in capo ai singoli e che, perciò, una sua disposizione non può essere invocata, come tale, contro tali soggetti dinanzi al giudice nazionale</a:t>
            </a:r>
            <a:r>
              <a:rPr lang="it-IT" altLang="it-IT" sz="2300" dirty="0"/>
              <a:t>» C-80/86, </a:t>
            </a:r>
            <a:r>
              <a:rPr lang="it-IT" altLang="it-IT" sz="2300" i="1" dirty="0" err="1"/>
              <a:t>Kolpinghuis</a:t>
            </a:r>
            <a:endParaRPr lang="it-IT" altLang="it-IT" sz="2300" i="1" dirty="0"/>
          </a:p>
        </p:txBody>
      </p:sp>
    </p:spTree>
    <p:extLst>
      <p:ext uri="{BB962C8B-B14F-4D97-AF65-F5344CB8AC3E}">
        <p14:creationId xmlns:p14="http://schemas.microsoft.com/office/powerpoint/2010/main" val="28464234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Complicità / connivenza, art. 6(2)(c)</a:t>
            </a:r>
            <a:br>
              <a:rPr lang="it-IT" altLang="it-IT" dirty="0"/>
            </a:br>
            <a:br>
              <a:rPr lang="it-IT" altLang="it-IT" dirty="0"/>
            </a:br>
            <a:endParaRPr lang="en-GB" dirty="0"/>
          </a:p>
        </p:txBody>
      </p:sp>
      <p:sp>
        <p:nvSpPr>
          <p:cNvPr id="3" name="Content Placeholder 2"/>
          <p:cNvSpPr>
            <a:spLocks noGrp="1"/>
          </p:cNvSpPr>
          <p:nvPr>
            <p:ph idx="1"/>
          </p:nvPr>
        </p:nvSpPr>
        <p:spPr/>
        <p:txBody>
          <a:bodyPr>
            <a:normAutofit/>
          </a:bodyPr>
          <a:lstStyle/>
          <a:p>
            <a:pPr marL="0" indent="0">
              <a:buNone/>
            </a:pPr>
            <a:r>
              <a:rPr lang="it-IT" sz="2400" dirty="0"/>
              <a:t>Un disallineamento è ritenuto un disallineamento da ibridi se si verifica tra </a:t>
            </a:r>
          </a:p>
          <a:p>
            <a:pPr marL="0" indent="0">
              <a:buNone/>
            </a:pPr>
            <a:endParaRPr lang="it-IT" sz="800" b="1" dirty="0"/>
          </a:p>
          <a:p>
            <a:pPr marL="514350" indent="-514350">
              <a:buAutoNum type="romanLcParenBoth"/>
            </a:pPr>
            <a:r>
              <a:rPr lang="it-IT" sz="2800" dirty="0"/>
              <a:t>imprese associate;</a:t>
            </a:r>
          </a:p>
          <a:p>
            <a:pPr lvl="1"/>
            <a:r>
              <a:rPr lang="it-IT" sz="2400" dirty="0"/>
              <a:t>o tra un soggetto passivo e un’impresa associata;</a:t>
            </a:r>
          </a:p>
          <a:p>
            <a:pPr lvl="1"/>
            <a:endParaRPr lang="it-IT" sz="800" dirty="0"/>
          </a:p>
          <a:p>
            <a:pPr marL="514350" indent="-514350">
              <a:buAutoNum type="romanLcParenBoth"/>
            </a:pPr>
            <a:r>
              <a:rPr lang="it-IT" sz="2800" dirty="0"/>
              <a:t>tra la sede centrale e una stabile organizzazione;</a:t>
            </a:r>
          </a:p>
          <a:p>
            <a:pPr lvl="1"/>
            <a:r>
              <a:rPr lang="it-IT" sz="2400" dirty="0"/>
              <a:t>o tra due o più stabili organizzazioni della stessa entità</a:t>
            </a:r>
            <a:r>
              <a:rPr lang="en-GB" sz="2400" dirty="0"/>
              <a:t>;</a:t>
            </a:r>
          </a:p>
          <a:p>
            <a:pPr lvl="1"/>
            <a:endParaRPr lang="en-GB" sz="800" dirty="0"/>
          </a:p>
          <a:p>
            <a:pPr marL="514350" indent="-514350">
              <a:buAutoNum type="romanLcParenBoth"/>
            </a:pPr>
            <a:r>
              <a:rPr lang="it-IT" sz="2800" dirty="0"/>
              <a:t>nell’ambito</a:t>
            </a:r>
            <a:r>
              <a:rPr lang="en-GB" sz="2800" dirty="0"/>
              <a:t> di un </a:t>
            </a:r>
            <a:r>
              <a:rPr lang="it-IT" sz="2800" dirty="0"/>
              <a:t>accordo strutturato.</a:t>
            </a:r>
            <a:endParaRPr lang="en-GB" sz="2800" dirty="0"/>
          </a:p>
        </p:txBody>
      </p:sp>
    </p:spTree>
    <p:extLst>
      <p:ext uri="{BB962C8B-B14F-4D97-AF65-F5344CB8AC3E}">
        <p14:creationId xmlns:p14="http://schemas.microsoft.com/office/powerpoint/2010/main" val="40658845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Complicità / connivenza, art. 6(2)(c)</a:t>
            </a:r>
            <a:br>
              <a:rPr lang="it-IT" altLang="it-IT" sz="2400" dirty="0"/>
            </a:br>
            <a:r>
              <a:rPr lang="it-IT" altLang="it-IT" sz="2400" dirty="0"/>
              <a:t>Imprese associate, art. 6(1)(u) (1/2)</a:t>
            </a:r>
            <a:br>
              <a:rPr lang="it-IT" altLang="it-IT" dirty="0"/>
            </a:br>
            <a:endParaRPr lang="en-GB" dirty="0"/>
          </a:p>
        </p:txBody>
      </p:sp>
      <p:sp>
        <p:nvSpPr>
          <p:cNvPr id="3" name="Content Placeholder 2"/>
          <p:cNvSpPr>
            <a:spLocks noGrp="1"/>
          </p:cNvSpPr>
          <p:nvPr>
            <p:ph idx="1"/>
          </p:nvPr>
        </p:nvSpPr>
        <p:spPr>
          <a:xfrm>
            <a:off x="591015" y="1520824"/>
            <a:ext cx="11084312" cy="4611689"/>
          </a:xfrm>
        </p:spPr>
        <p:txBody>
          <a:bodyPr>
            <a:noAutofit/>
          </a:bodyPr>
          <a:lstStyle/>
          <a:p>
            <a:pPr marL="0" indent="0">
              <a:spcAft>
                <a:spcPts val="600"/>
              </a:spcAft>
              <a:buNone/>
            </a:pPr>
            <a:r>
              <a:rPr lang="it-IT" sz="2000" u="sng" dirty="0"/>
              <a:t>Associazione verticale, anche tramite azione di concerto art. 6(5)</a:t>
            </a:r>
          </a:p>
          <a:p>
            <a:pPr marL="971550" lvl="1" indent="-514350">
              <a:spcAft>
                <a:spcPts val="600"/>
              </a:spcAft>
              <a:buFont typeface="+mj-lt"/>
              <a:buAutoNum type="arabicPeriod"/>
            </a:pPr>
            <a:r>
              <a:rPr lang="it-IT" sz="2000" dirty="0"/>
              <a:t>Soggetto passivo controlla</a:t>
            </a:r>
          </a:p>
          <a:p>
            <a:pPr lvl="2">
              <a:spcAft>
                <a:spcPts val="600"/>
              </a:spcAft>
            </a:pPr>
            <a:r>
              <a:rPr lang="it-IT" sz="1800" dirty="0"/>
              <a:t>Detenzione (diretta / indiretta) &gt;50% capitale / voto (</a:t>
            </a:r>
            <a:r>
              <a:rPr lang="it-IT" sz="1800" u="sng" dirty="0"/>
              <a:t>quale assemblea?</a:t>
            </a:r>
            <a:r>
              <a:rPr lang="it-IT" sz="1800" dirty="0"/>
              <a:t>)</a:t>
            </a:r>
          </a:p>
          <a:p>
            <a:pPr lvl="2">
              <a:spcAft>
                <a:spcPts val="600"/>
              </a:spcAft>
            </a:pPr>
            <a:r>
              <a:rPr lang="it-IT" sz="1800" dirty="0"/>
              <a:t>Diritto di ricevere utili in misura pari o superiore al 50%</a:t>
            </a:r>
          </a:p>
          <a:p>
            <a:pPr marL="971550" lvl="1" indent="-514350">
              <a:spcAft>
                <a:spcPts val="600"/>
              </a:spcAft>
              <a:buFont typeface="+mj-lt"/>
              <a:buAutoNum type="arabicPeriod"/>
            </a:pPr>
            <a:r>
              <a:rPr lang="it-IT" sz="2000" dirty="0"/>
              <a:t>Soggetto passivo controllato (idem come sopra)</a:t>
            </a:r>
          </a:p>
          <a:p>
            <a:pPr marL="971550" lvl="1" indent="-514350">
              <a:spcAft>
                <a:spcPts val="600"/>
              </a:spcAft>
              <a:buFont typeface="+mj-lt"/>
              <a:buAutoNum type="arabicPeriod" startAt="4"/>
            </a:pPr>
            <a:r>
              <a:rPr lang="it-IT" sz="2000" dirty="0"/>
              <a:t>Soggetto passivo esercita influenza dominante 2359 cc</a:t>
            </a:r>
          </a:p>
          <a:p>
            <a:pPr marL="971550" lvl="1" indent="-514350">
              <a:spcAft>
                <a:spcPts val="600"/>
              </a:spcAft>
              <a:buFont typeface="+mj-lt"/>
              <a:buAutoNum type="arabicPeriod" startAt="4"/>
            </a:pPr>
            <a:r>
              <a:rPr lang="it-IT" sz="2000" dirty="0"/>
              <a:t>Soggetto passivo sotto influenza dominante 2359 cc</a:t>
            </a:r>
          </a:p>
          <a:p>
            <a:pPr marL="457200" lvl="1" indent="0">
              <a:spcAft>
                <a:spcPts val="600"/>
              </a:spcAft>
              <a:buNone/>
            </a:pPr>
            <a:r>
              <a:rPr lang="it-IT" sz="2000" dirty="0"/>
              <a:t>Soglia ridotta al 25% per disallineamenti da strumenti finanziari o trasferimenti ibridi</a:t>
            </a:r>
          </a:p>
          <a:p>
            <a:pPr marL="0" indent="0">
              <a:spcAft>
                <a:spcPts val="600"/>
              </a:spcAft>
              <a:buNone/>
            </a:pPr>
            <a:r>
              <a:rPr lang="it-IT" sz="2000" u="sng" dirty="0"/>
              <a:t>Associazione orizzontale</a:t>
            </a:r>
          </a:p>
          <a:p>
            <a:pPr marL="800100" lvl="1" indent="-342900">
              <a:spcAft>
                <a:spcPts val="600"/>
              </a:spcAft>
              <a:buFont typeface="+mj-lt"/>
              <a:buAutoNum type="arabicPeriod" startAt="3"/>
            </a:pPr>
            <a:r>
              <a:rPr lang="it-IT" sz="1800" dirty="0"/>
              <a:t>Appartenenza allo stesso gruppo consolidato ai fini di contabilità finanziaria</a:t>
            </a:r>
          </a:p>
          <a:p>
            <a:pPr marL="457200" lvl="1" indent="0">
              <a:spcAft>
                <a:spcPts val="600"/>
              </a:spcAft>
              <a:buNone/>
            </a:pPr>
            <a:r>
              <a:rPr lang="it-IT" sz="1800" dirty="0"/>
              <a:t>Art. 6(3) partecipazione (diretta / indiretta) &gt;=50% (</a:t>
            </a:r>
            <a:r>
              <a:rPr lang="it-IT" sz="1800" u="sng" dirty="0"/>
              <a:t>no diritto di voto, no utili, no influenza)</a:t>
            </a:r>
          </a:p>
          <a:p>
            <a:pPr lvl="2">
              <a:spcAft>
                <a:spcPts val="600"/>
              </a:spcAft>
            </a:pPr>
            <a:endParaRPr lang="it-IT" sz="1800" u="sng" dirty="0"/>
          </a:p>
          <a:p>
            <a:pPr marL="0" indent="0">
              <a:spcAft>
                <a:spcPts val="600"/>
              </a:spcAft>
              <a:buNone/>
            </a:pPr>
            <a:endParaRPr lang="it-IT" sz="2000" dirty="0"/>
          </a:p>
        </p:txBody>
      </p:sp>
    </p:spTree>
    <p:extLst>
      <p:ext uri="{BB962C8B-B14F-4D97-AF65-F5344CB8AC3E}">
        <p14:creationId xmlns:p14="http://schemas.microsoft.com/office/powerpoint/2010/main" val="20372982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Complicità / connivenza, art. 6(2)(c)</a:t>
            </a:r>
            <a:br>
              <a:rPr lang="it-IT" altLang="it-IT" sz="2400" dirty="0"/>
            </a:br>
            <a:r>
              <a:rPr lang="it-IT" altLang="it-IT" sz="2400" dirty="0"/>
              <a:t>Imprese associate, art. 6(1)(u) (2/2)</a:t>
            </a:r>
            <a:br>
              <a:rPr lang="it-IT" altLang="it-IT" dirty="0"/>
            </a:br>
            <a:endParaRPr lang="en-GB" dirty="0"/>
          </a:p>
        </p:txBody>
      </p:sp>
      <p:sp>
        <p:nvSpPr>
          <p:cNvPr id="3" name="Content Placeholder 2"/>
          <p:cNvSpPr>
            <a:spLocks noGrp="1"/>
          </p:cNvSpPr>
          <p:nvPr>
            <p:ph idx="1"/>
          </p:nvPr>
        </p:nvSpPr>
        <p:spPr/>
        <p:txBody>
          <a:bodyPr>
            <a:normAutofit/>
          </a:bodyPr>
          <a:lstStyle/>
          <a:p>
            <a:pPr marL="0" indent="0">
              <a:buNone/>
            </a:pPr>
            <a:endParaRPr lang="en-GB" sz="2600" dirty="0"/>
          </a:p>
          <a:p>
            <a:pPr marL="0" indent="0">
              <a:buNone/>
            </a:pPr>
            <a:endParaRPr lang="en-GB" dirty="0"/>
          </a:p>
        </p:txBody>
      </p:sp>
      <p:pic>
        <p:nvPicPr>
          <p:cNvPr id="4" name="Picture 3"/>
          <p:cNvPicPr>
            <a:picLocks noChangeAspect="1"/>
          </p:cNvPicPr>
          <p:nvPr/>
        </p:nvPicPr>
        <p:blipFill rotWithShape="1">
          <a:blip r:embed="rId2"/>
          <a:srcRect l="17813" t="8466" r="33061"/>
          <a:stretch/>
        </p:blipFill>
        <p:spPr>
          <a:xfrm>
            <a:off x="2905124" y="1625599"/>
            <a:ext cx="6057611" cy="4611689"/>
          </a:xfrm>
          <a:prstGeom prst="rect">
            <a:avLst/>
          </a:prstGeom>
        </p:spPr>
      </p:pic>
    </p:spTree>
    <p:extLst>
      <p:ext uri="{BB962C8B-B14F-4D97-AF65-F5344CB8AC3E}">
        <p14:creationId xmlns:p14="http://schemas.microsoft.com/office/powerpoint/2010/main" val="42005215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Complicità / connivenza, art. 6(2)(c)</a:t>
            </a:r>
            <a:br>
              <a:rPr lang="it-IT" altLang="it-IT" dirty="0"/>
            </a:br>
            <a:r>
              <a:rPr lang="it-IT" altLang="it-IT" sz="2400" dirty="0"/>
              <a:t>Accordo strutturato, art. 6(1)(q)</a:t>
            </a:r>
            <a:br>
              <a:rPr lang="it-IT" altLang="it-IT" sz="2400" dirty="0"/>
            </a:br>
            <a:endParaRPr lang="en-GB" dirty="0"/>
          </a:p>
        </p:txBody>
      </p:sp>
      <p:sp>
        <p:nvSpPr>
          <p:cNvPr id="3" name="Content Placeholder 2"/>
          <p:cNvSpPr>
            <a:spLocks noGrp="1"/>
          </p:cNvSpPr>
          <p:nvPr>
            <p:ph idx="1"/>
          </p:nvPr>
        </p:nvSpPr>
        <p:spPr/>
        <p:txBody>
          <a:bodyPr>
            <a:normAutofit fontScale="92500" lnSpcReduction="10000"/>
          </a:bodyPr>
          <a:lstStyle/>
          <a:p>
            <a:pPr marL="457200" indent="-457200">
              <a:buFont typeface="+mj-lt"/>
              <a:buAutoNum type="arabicPeriod"/>
            </a:pPr>
            <a:r>
              <a:rPr lang="it-IT" sz="2200" dirty="0"/>
              <a:t>Accordo che </a:t>
            </a:r>
            <a:r>
              <a:rPr lang="it-IT" sz="2200" u="sng" dirty="0"/>
              <a:t>determina</a:t>
            </a:r>
            <a:r>
              <a:rPr lang="it-IT" sz="2200" dirty="0"/>
              <a:t> un disallineamento da ibridi </a:t>
            </a:r>
            <a:r>
              <a:rPr lang="it-IT" sz="2200" i="1" dirty="0"/>
              <a:t>(elemento oggettivo)</a:t>
            </a:r>
          </a:p>
          <a:p>
            <a:pPr lvl="1" algn="l"/>
            <a:r>
              <a:rPr lang="it-IT" sz="2200" dirty="0"/>
              <a:t>Impatto economico del disallineamento valutato </a:t>
            </a:r>
            <a:br>
              <a:rPr lang="it-IT" sz="2200" dirty="0"/>
            </a:br>
            <a:r>
              <a:rPr lang="it-IT" sz="2200" dirty="0"/>
              <a:t>nella negoziazione dei termini dell’accordo</a:t>
            </a:r>
          </a:p>
          <a:p>
            <a:pPr marL="457200" indent="-457200">
              <a:buFont typeface="+mj-lt"/>
              <a:buAutoNum type="arabicPeriod"/>
            </a:pPr>
            <a:r>
              <a:rPr lang="it-IT" sz="2200" dirty="0"/>
              <a:t>Accordo </a:t>
            </a:r>
            <a:r>
              <a:rPr lang="it-IT" sz="2200" u="sng" dirty="0"/>
              <a:t>finalizzato</a:t>
            </a:r>
            <a:r>
              <a:rPr lang="it-IT" sz="2200" dirty="0"/>
              <a:t> a produrre un disallineamento da ibridi </a:t>
            </a:r>
            <a:r>
              <a:rPr lang="it-IT" sz="2200" i="1" dirty="0"/>
              <a:t>(motive test) </a:t>
            </a:r>
          </a:p>
          <a:p>
            <a:pPr lvl="1"/>
            <a:r>
              <a:rPr lang="it-IT" sz="2200" dirty="0"/>
              <a:t>Salvo che il contribuente o un’impresa associata </a:t>
            </a:r>
          </a:p>
          <a:p>
            <a:pPr lvl="2"/>
            <a:r>
              <a:rPr lang="it-IT" sz="2200" dirty="0"/>
              <a:t>Possa ragionevolmente non essere consapevole di tale disallineamento </a:t>
            </a:r>
            <a:r>
              <a:rPr lang="it-IT" sz="2200" u="sng" dirty="0"/>
              <a:t>e</a:t>
            </a:r>
            <a:r>
              <a:rPr lang="it-IT" sz="2200" dirty="0"/>
              <a:t> </a:t>
            </a:r>
          </a:p>
          <a:p>
            <a:pPr lvl="2"/>
            <a:r>
              <a:rPr lang="it-IT" sz="2200" dirty="0"/>
              <a:t>Non abbia condiviso il valore del beneficio fiscale</a:t>
            </a:r>
          </a:p>
          <a:p>
            <a:pPr lvl="1"/>
            <a:r>
              <a:rPr lang="it-IT" sz="2200" dirty="0"/>
              <a:t>Condizioni entrambe necessarie</a:t>
            </a:r>
          </a:p>
          <a:p>
            <a:pPr lvl="2"/>
            <a:r>
              <a:rPr lang="it-IT" sz="2200" dirty="0"/>
              <a:t>Consapevolezza si presume determini </a:t>
            </a:r>
            <a:r>
              <a:rPr lang="it-IT" sz="2200" dirty="0" err="1"/>
              <a:t>cmq</a:t>
            </a:r>
            <a:r>
              <a:rPr lang="it-IT" sz="2200" dirty="0"/>
              <a:t> benefici (magari su altri tavoli)</a:t>
            </a:r>
          </a:p>
          <a:p>
            <a:pPr lvl="2"/>
            <a:r>
              <a:rPr lang="it-IT" sz="2200" dirty="0"/>
              <a:t>Beneficiario inconsapevole non è salvo</a:t>
            </a:r>
          </a:p>
        </p:txBody>
      </p:sp>
    </p:spTree>
    <p:extLst>
      <p:ext uri="{BB962C8B-B14F-4D97-AF65-F5344CB8AC3E}">
        <p14:creationId xmlns:p14="http://schemas.microsoft.com/office/powerpoint/2010/main" val="1769226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66875" y="2867025"/>
            <a:ext cx="8124825" cy="646331"/>
          </a:xfrm>
          <a:prstGeom prst="rect">
            <a:avLst/>
          </a:prstGeom>
          <a:noFill/>
        </p:spPr>
        <p:txBody>
          <a:bodyPr wrap="square" rtlCol="0">
            <a:spAutoFit/>
          </a:bodyPr>
          <a:lstStyle/>
          <a:p>
            <a:pPr algn="ctr"/>
            <a:r>
              <a:rPr lang="it-IT" sz="3600" b="1" dirty="0">
                <a:solidFill>
                  <a:schemeClr val="tx2"/>
                </a:solidFill>
                <a:latin typeface="Georgia" panose="02040502050405020303" pitchFamily="18" charset="0"/>
              </a:rPr>
              <a:t>3. DISALLINEAMENTI</a:t>
            </a:r>
          </a:p>
        </p:txBody>
      </p:sp>
    </p:spTree>
    <p:extLst>
      <p:ext uri="{BB962C8B-B14F-4D97-AF65-F5344CB8AC3E}">
        <p14:creationId xmlns:p14="http://schemas.microsoft.com/office/powerpoint/2010/main" val="17370696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Disallineamento, art. 6(1)(a)</a:t>
            </a:r>
            <a:br>
              <a:rPr lang="it-IT" altLang="it-IT" dirty="0"/>
            </a:br>
            <a:endParaRPr lang="en-GB" dirty="0"/>
          </a:p>
        </p:txBody>
      </p:sp>
      <p:sp>
        <p:nvSpPr>
          <p:cNvPr id="3" name="Content Placeholder 2"/>
          <p:cNvSpPr>
            <a:spLocks noGrp="1"/>
          </p:cNvSpPr>
          <p:nvPr>
            <p:ph idx="1"/>
          </p:nvPr>
        </p:nvSpPr>
        <p:spPr/>
        <p:txBody>
          <a:bodyPr>
            <a:normAutofit/>
          </a:bodyPr>
          <a:lstStyle/>
          <a:p>
            <a:pPr marL="0" indent="0">
              <a:spcAft>
                <a:spcPts val="0"/>
              </a:spcAft>
              <a:buNone/>
              <a:defRPr/>
            </a:pPr>
            <a:r>
              <a:rPr lang="it-IT" altLang="it-IT" sz="2400" b="1" dirty="0"/>
              <a:t>DD doppia deduzione, art. 6(1)(b)</a:t>
            </a:r>
          </a:p>
          <a:p>
            <a:pPr lvl="1">
              <a:spcAft>
                <a:spcPts val="0"/>
              </a:spcAft>
              <a:defRPr/>
            </a:pPr>
            <a:r>
              <a:rPr lang="it-IT" altLang="it-IT" sz="2000" dirty="0"/>
              <a:t>Deduzione del medesimo componente nella giurisdizione (i) pagatore e (ii) investitore</a:t>
            </a:r>
          </a:p>
          <a:p>
            <a:pPr lvl="2">
              <a:spcAft>
                <a:spcPts val="0"/>
              </a:spcAft>
              <a:defRPr/>
            </a:pPr>
            <a:r>
              <a:rPr lang="it-IT" altLang="it-IT" sz="2000" dirty="0"/>
              <a:t>In quanto compensata da un reddito non a doppia inclusione</a:t>
            </a:r>
          </a:p>
          <a:p>
            <a:pPr marL="0" indent="0">
              <a:spcAft>
                <a:spcPts val="0"/>
              </a:spcAft>
              <a:buNone/>
              <a:defRPr/>
            </a:pPr>
            <a:r>
              <a:rPr lang="it-IT" altLang="it-IT" sz="2400" b="1" dirty="0"/>
              <a:t>DNI deduzione senza inclusione, art. 6(1)(c)</a:t>
            </a:r>
          </a:p>
          <a:p>
            <a:pPr lvl="1" algn="l">
              <a:spcAft>
                <a:spcPts val="0"/>
              </a:spcAft>
              <a:defRPr/>
            </a:pPr>
            <a:r>
              <a:rPr lang="it-IT" altLang="it-IT" sz="2000" dirty="0"/>
              <a:t>Deduzione componente negativo in giurisdizione del pagatore, </a:t>
            </a:r>
            <a:br>
              <a:rPr lang="it-IT" altLang="it-IT" sz="2000" dirty="0"/>
            </a:br>
            <a:r>
              <a:rPr lang="it-IT" altLang="it-IT" sz="2000" dirty="0"/>
              <a:t>senza corrispondente inclusione componente positivo in quella del beneficiario</a:t>
            </a:r>
          </a:p>
          <a:p>
            <a:pPr marL="0" indent="0">
              <a:spcAft>
                <a:spcPts val="0"/>
              </a:spcAft>
              <a:buNone/>
              <a:defRPr/>
            </a:pPr>
            <a:r>
              <a:rPr lang="it-IT" altLang="it-IT" sz="2400" b="1" dirty="0"/>
              <a:t>Entrambe diretta e indiretta / importata, art. 8(3)</a:t>
            </a:r>
          </a:p>
          <a:p>
            <a:pPr lvl="1" algn="l">
              <a:spcAft>
                <a:spcPts val="0"/>
              </a:spcAft>
              <a:defRPr/>
            </a:pPr>
            <a:r>
              <a:rPr lang="it-IT" altLang="it-IT" sz="2000" dirty="0"/>
              <a:t>Non è consentita la deduzione di un componente negativo di reddito da parte di un soggetto passivo nella misura in cui esso finanzi, direttamente o indirettamente, oneri deducibili che generano un disallineamento da ibridi mediante una transazione o serie di transazioni tra imprese associate o che sono parti di un accordo strutturato</a:t>
            </a:r>
          </a:p>
          <a:p>
            <a:endParaRPr lang="en-GB" dirty="0"/>
          </a:p>
        </p:txBody>
      </p:sp>
    </p:spTree>
    <p:extLst>
      <p:ext uri="{BB962C8B-B14F-4D97-AF65-F5344CB8AC3E}">
        <p14:creationId xmlns:p14="http://schemas.microsoft.com/office/powerpoint/2010/main" val="24436953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Situazione, art. 6(1)(r)</a:t>
            </a:r>
            <a:br>
              <a:rPr lang="it-IT" altLang="it-IT" dirty="0"/>
            </a:br>
            <a:endParaRPr lang="en-GB" dirty="0"/>
          </a:p>
        </p:txBody>
      </p:sp>
      <p:sp>
        <p:nvSpPr>
          <p:cNvPr id="3" name="Content Placeholder 2"/>
          <p:cNvSpPr>
            <a:spLocks noGrp="1"/>
          </p:cNvSpPr>
          <p:nvPr>
            <p:ph idx="1"/>
          </p:nvPr>
        </p:nvSpPr>
        <p:spPr/>
        <p:txBody>
          <a:bodyPr>
            <a:normAutofit/>
          </a:bodyPr>
          <a:lstStyle/>
          <a:p>
            <a:pPr lvl="1">
              <a:defRPr/>
            </a:pPr>
            <a:r>
              <a:rPr lang="it-IT" altLang="it-IT" sz="2400" b="1" dirty="0"/>
              <a:t>DNI tassonomia</a:t>
            </a:r>
          </a:p>
          <a:p>
            <a:pPr marL="1314450" lvl="2" indent="-400050">
              <a:buAutoNum type="romanLcParenBoth"/>
              <a:defRPr/>
            </a:pPr>
            <a:r>
              <a:rPr lang="it-IT" altLang="it-IT" sz="2000" dirty="0"/>
              <a:t>strumento finanziario / trasferimento ibrido</a:t>
            </a:r>
          </a:p>
          <a:p>
            <a:pPr marL="1314450" lvl="2" indent="-400050">
              <a:buAutoNum type="romanLcParenBoth"/>
              <a:defRPr/>
            </a:pPr>
            <a:r>
              <a:rPr lang="it-IT" altLang="it-IT" sz="2000" dirty="0"/>
              <a:t>ibrida inversa ricevente</a:t>
            </a:r>
          </a:p>
          <a:p>
            <a:pPr marL="1314450" lvl="2" indent="-400050">
              <a:buAutoNum type="romanLcParenBoth"/>
              <a:defRPr/>
            </a:pPr>
            <a:r>
              <a:rPr lang="it-IT" altLang="it-IT" sz="2000" dirty="0"/>
              <a:t>allocazione a stabile organizzazione</a:t>
            </a:r>
          </a:p>
          <a:p>
            <a:pPr marL="1314450" lvl="2" indent="-400050">
              <a:buAutoNum type="romanLcParenBoth"/>
              <a:defRPr/>
            </a:pPr>
            <a:r>
              <a:rPr lang="it-IT" altLang="it-IT" sz="2000" dirty="0"/>
              <a:t>stabile disconosciuta</a:t>
            </a:r>
          </a:p>
          <a:p>
            <a:pPr marL="1314450" lvl="2" indent="-400050">
              <a:buAutoNum type="romanLcParenBoth"/>
              <a:defRPr/>
            </a:pPr>
            <a:r>
              <a:rPr lang="it-IT" altLang="it-IT" sz="2000" dirty="0"/>
              <a:t>ibrida pagante</a:t>
            </a:r>
          </a:p>
          <a:p>
            <a:pPr marL="1314450" lvl="2" indent="-400050">
              <a:buAutoNum type="romanLcParenBoth"/>
              <a:defRPr/>
            </a:pPr>
            <a:r>
              <a:rPr lang="it-IT" altLang="it-IT" sz="2000" dirty="0" err="1"/>
              <a:t>internal</a:t>
            </a:r>
            <a:r>
              <a:rPr lang="it-IT" altLang="it-IT" sz="2000" dirty="0"/>
              <a:t> </a:t>
            </a:r>
            <a:r>
              <a:rPr lang="it-IT" altLang="it-IT" sz="2000" dirty="0" err="1"/>
              <a:t>dealings</a:t>
            </a:r>
            <a:endParaRPr lang="it-IT" altLang="it-IT" sz="2000" dirty="0"/>
          </a:p>
          <a:p>
            <a:pPr lvl="1">
              <a:defRPr/>
            </a:pPr>
            <a:r>
              <a:rPr lang="it-IT" altLang="it-IT" sz="2400" b="1" dirty="0"/>
              <a:t>DD in quanto tale</a:t>
            </a:r>
          </a:p>
          <a:p>
            <a:endParaRPr lang="en-GB" dirty="0"/>
          </a:p>
        </p:txBody>
      </p:sp>
    </p:spTree>
    <p:extLst>
      <p:ext uri="{BB962C8B-B14F-4D97-AF65-F5344CB8AC3E}">
        <p14:creationId xmlns:p14="http://schemas.microsoft.com/office/powerpoint/2010/main" val="28863306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Ambito territoriale</a:t>
            </a:r>
            <a:endParaRPr lang="en-GB" dirty="0"/>
          </a:p>
        </p:txBody>
      </p:sp>
      <p:sp>
        <p:nvSpPr>
          <p:cNvPr id="3" name="Content Placeholder 2"/>
          <p:cNvSpPr>
            <a:spLocks noGrp="1"/>
          </p:cNvSpPr>
          <p:nvPr>
            <p:ph idx="1"/>
          </p:nvPr>
        </p:nvSpPr>
        <p:spPr/>
        <p:txBody>
          <a:bodyPr>
            <a:normAutofit lnSpcReduction="10000"/>
          </a:bodyPr>
          <a:lstStyle/>
          <a:p>
            <a:pPr marL="0" indent="0">
              <a:buNone/>
              <a:defRPr/>
            </a:pPr>
            <a:r>
              <a:rPr lang="it-IT" altLang="it-IT" sz="2000" b="1" dirty="0"/>
              <a:t>Disallineamenti in ambito transnazionale</a:t>
            </a:r>
          </a:p>
          <a:p>
            <a:pPr lvl="1">
              <a:defRPr/>
            </a:pPr>
            <a:r>
              <a:rPr lang="it-IT" altLang="it-IT" sz="2000" dirty="0"/>
              <a:t>Eventuali ibridi interni: abuso del diritto</a:t>
            </a:r>
          </a:p>
          <a:p>
            <a:pPr marL="0" indent="0">
              <a:buNone/>
              <a:defRPr/>
            </a:pPr>
            <a:r>
              <a:rPr lang="it-IT" altLang="it-IT" sz="2000" b="1" dirty="0"/>
              <a:t>Giurisdizione (ruolo dell’Italia), art. 7</a:t>
            </a:r>
          </a:p>
          <a:p>
            <a:pPr lvl="1">
              <a:defRPr/>
            </a:pPr>
            <a:r>
              <a:rPr lang="it-IT" altLang="it-IT" sz="2000" dirty="0"/>
              <a:t>Stato del pagatore DD + DNI</a:t>
            </a:r>
          </a:p>
          <a:p>
            <a:pPr lvl="2">
              <a:defRPr/>
            </a:pPr>
            <a:r>
              <a:rPr lang="it-IT" altLang="it-IT" sz="2000" dirty="0"/>
              <a:t>Componente negativo deducibile per italiano</a:t>
            </a:r>
          </a:p>
          <a:p>
            <a:pPr lvl="1">
              <a:defRPr/>
            </a:pPr>
            <a:r>
              <a:rPr lang="it-IT" altLang="it-IT" sz="2000" dirty="0"/>
              <a:t>Stato dell’investitore DD</a:t>
            </a:r>
          </a:p>
          <a:p>
            <a:pPr lvl="2" algn="l">
              <a:defRPr/>
            </a:pPr>
            <a:r>
              <a:rPr lang="it-IT" altLang="it-IT" sz="2000" dirty="0"/>
              <a:t>Componente negativo sostenuto da stabile estera / non residente </a:t>
            </a:r>
            <a:br>
              <a:rPr lang="it-IT" altLang="it-IT" sz="2000" dirty="0"/>
            </a:br>
            <a:r>
              <a:rPr lang="it-IT" altLang="it-IT" sz="2000" dirty="0"/>
              <a:t>e deducibile da italiano</a:t>
            </a:r>
          </a:p>
          <a:p>
            <a:pPr lvl="1">
              <a:defRPr/>
            </a:pPr>
            <a:r>
              <a:rPr lang="it-IT" altLang="it-IT" sz="2000" dirty="0"/>
              <a:t>Stato del beneficiario DNI</a:t>
            </a:r>
          </a:p>
          <a:p>
            <a:pPr lvl="2">
              <a:defRPr/>
            </a:pPr>
            <a:r>
              <a:rPr lang="it-IT" altLang="it-IT" sz="2000" dirty="0"/>
              <a:t>Componente positivo attribuito ad italiano in base alla giurisdizione del pagatore</a:t>
            </a:r>
          </a:p>
          <a:p>
            <a:endParaRPr lang="en-GB" dirty="0"/>
          </a:p>
        </p:txBody>
      </p:sp>
    </p:spTree>
    <p:extLst>
      <p:ext uri="{BB962C8B-B14F-4D97-AF65-F5344CB8AC3E}">
        <p14:creationId xmlns:p14="http://schemas.microsoft.com/office/powerpoint/2010/main" val="5052302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66875" y="2867025"/>
            <a:ext cx="8124825" cy="646331"/>
          </a:xfrm>
          <a:prstGeom prst="rect">
            <a:avLst/>
          </a:prstGeom>
          <a:noFill/>
        </p:spPr>
        <p:txBody>
          <a:bodyPr wrap="square" rtlCol="0">
            <a:spAutoFit/>
          </a:bodyPr>
          <a:lstStyle/>
          <a:p>
            <a:pPr algn="ctr"/>
            <a:r>
              <a:rPr lang="it-IT" sz="3600" b="1" dirty="0">
                <a:solidFill>
                  <a:schemeClr val="tx2"/>
                </a:solidFill>
                <a:latin typeface="Georgia" panose="02040502050405020303" pitchFamily="18" charset="0"/>
              </a:rPr>
              <a:t>4. REGOLE DI CONTRASTO</a:t>
            </a:r>
          </a:p>
        </p:txBody>
      </p:sp>
    </p:spTree>
    <p:extLst>
      <p:ext uri="{BB962C8B-B14F-4D97-AF65-F5344CB8AC3E}">
        <p14:creationId xmlns:p14="http://schemas.microsoft.com/office/powerpoint/2010/main" val="32215625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53844" y="401443"/>
            <a:ext cx="10103004" cy="646331"/>
          </a:xfrm>
          <a:prstGeom prst="rect">
            <a:avLst/>
          </a:prstGeom>
          <a:noFill/>
        </p:spPr>
        <p:txBody>
          <a:bodyPr wrap="square" rtlCol="0">
            <a:spAutoFit/>
          </a:bodyPr>
          <a:lstStyle/>
          <a:p>
            <a:r>
              <a:rPr lang="it-IT" sz="3600" b="1" dirty="0">
                <a:solidFill>
                  <a:schemeClr val="tx2"/>
                </a:solidFill>
                <a:latin typeface="Georgia" panose="02040502050405020303" pitchFamily="18" charset="0"/>
              </a:rPr>
              <a:t>Agenda</a:t>
            </a:r>
          </a:p>
        </p:txBody>
      </p:sp>
      <p:cxnSp>
        <p:nvCxnSpPr>
          <p:cNvPr id="6" name="Straight Connector 5"/>
          <p:cNvCxnSpPr/>
          <p:nvPr/>
        </p:nvCxnSpPr>
        <p:spPr>
          <a:xfrm>
            <a:off x="591015" y="367990"/>
            <a:ext cx="11084312"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19" name="Table 18"/>
          <p:cNvGraphicFramePr>
            <a:graphicFrameLocks noGrp="1"/>
          </p:cNvGraphicFramePr>
          <p:nvPr>
            <p:extLst>
              <p:ext uri="{D42A27DB-BD31-4B8C-83A1-F6EECF244321}">
                <p14:modId xmlns:p14="http://schemas.microsoft.com/office/powerpoint/2010/main" val="426510816"/>
              </p:ext>
            </p:extLst>
          </p:nvPr>
        </p:nvGraphicFramePr>
        <p:xfrm>
          <a:off x="572430" y="1741647"/>
          <a:ext cx="8385306" cy="4309903"/>
        </p:xfrm>
        <a:graphic>
          <a:graphicData uri="http://schemas.openxmlformats.org/drawingml/2006/table">
            <a:tbl>
              <a:tblPr firstRow="1" bandRow="1"/>
              <a:tblGrid>
                <a:gridCol w="568495">
                  <a:extLst>
                    <a:ext uri="{9D8B030D-6E8A-4147-A177-3AD203B41FA5}">
                      <a16:colId xmlns:a16="http://schemas.microsoft.com/office/drawing/2014/main" val="20000"/>
                    </a:ext>
                  </a:extLst>
                </a:gridCol>
                <a:gridCol w="6731762">
                  <a:extLst>
                    <a:ext uri="{9D8B030D-6E8A-4147-A177-3AD203B41FA5}">
                      <a16:colId xmlns:a16="http://schemas.microsoft.com/office/drawing/2014/main" val="20001"/>
                    </a:ext>
                  </a:extLst>
                </a:gridCol>
                <a:gridCol w="1085049">
                  <a:extLst>
                    <a:ext uri="{9D8B030D-6E8A-4147-A177-3AD203B41FA5}">
                      <a16:colId xmlns:a16="http://schemas.microsoft.com/office/drawing/2014/main" val="20002"/>
                    </a:ext>
                  </a:extLst>
                </a:gridCol>
              </a:tblGrid>
              <a:tr h="856865">
                <a:tc>
                  <a:txBody>
                    <a:bodyPr/>
                    <a:lstStyle/>
                    <a:p>
                      <a:pPr algn="ctr">
                        <a:lnSpc>
                          <a:spcPct val="70000"/>
                        </a:lnSpc>
                      </a:pPr>
                      <a:r>
                        <a:rPr lang="it-IT" sz="2000" b="1" i="1" noProof="0" dirty="0">
                          <a:solidFill>
                            <a:srgbClr val="A32020"/>
                          </a:solidFill>
                          <a:latin typeface="Georgia" panose="02040502050405020303" pitchFamily="18" charset="0"/>
                        </a:rPr>
                        <a:t>1</a:t>
                      </a:r>
                    </a:p>
                  </a:txBody>
                  <a:tcPr marL="45720" marR="4572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solidFill>
                        <a:srgbClr val="60232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it-IT" sz="1600" b="0" i="1" noProof="0" dirty="0">
                          <a:solidFill>
                            <a:schemeClr val="tx1"/>
                          </a:solidFill>
                          <a:latin typeface="Georgia" panose="02040502050405020303" pitchFamily="18" charset="0"/>
                        </a:rPr>
                        <a:t>Premessa</a:t>
                      </a:r>
                    </a:p>
                  </a:txBody>
                  <a:tcPr marL="45720" marR="45720" anchor="ctr">
                    <a:lnL>
                      <a:noFill/>
                    </a:lnL>
                    <a:lnR>
                      <a:noFill/>
                    </a:lnR>
                    <a:lnT w="6350" cap="flat" cmpd="sng" algn="ctr">
                      <a:noFill/>
                      <a:prstDash val="solid"/>
                      <a:round/>
                      <a:headEnd type="none" w="med" len="med"/>
                      <a:tailEnd type="none" w="med" len="med"/>
                    </a:lnT>
                    <a:lnB w="6350" cap="flat" cmpd="sng" algn="ctr">
                      <a:solidFill>
                        <a:srgbClr val="60232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indent="-171450">
                        <a:buFont typeface="Arial" panose="020B0604020202020204" pitchFamily="34" charset="0"/>
                        <a:buChar char="•"/>
                      </a:pPr>
                      <a:endParaRPr lang="it-IT" sz="1200" b="0" i="1" noProof="0" dirty="0">
                        <a:solidFill>
                          <a:schemeClr val="tx1"/>
                        </a:solidFill>
                        <a:latin typeface="Georgia" panose="02040502050405020303" pitchFamily="18" charset="0"/>
                      </a:endParaRPr>
                    </a:p>
                  </a:txBody>
                  <a:tcPr marL="45720" marR="45720" anchor="ctr">
                    <a:lnL>
                      <a:noFill/>
                    </a:lnL>
                    <a:lnR>
                      <a:noFill/>
                    </a:lnR>
                    <a:lnT w="6350" cap="flat" cmpd="sng" algn="ctr">
                      <a:noFill/>
                      <a:prstDash val="solid"/>
                      <a:round/>
                      <a:headEnd type="none" w="med" len="med"/>
                      <a:tailEnd type="none" w="med" len="med"/>
                    </a:lnT>
                    <a:lnB w="6350" cap="flat" cmpd="sng" algn="ctr">
                      <a:solidFill>
                        <a:srgbClr val="60232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15229216"/>
                  </a:ext>
                </a:extLst>
              </a:tr>
              <a:tr h="85686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lnSpc>
                          <a:spcPct val="70000"/>
                        </a:lnSpc>
                      </a:pPr>
                      <a:r>
                        <a:rPr lang="it-IT" sz="2000" b="1" i="1" noProof="0" dirty="0">
                          <a:solidFill>
                            <a:srgbClr val="A32020"/>
                          </a:solidFill>
                          <a:latin typeface="Georgia" panose="02040502050405020303" pitchFamily="18" charset="0"/>
                        </a:rPr>
                        <a:t>2</a:t>
                      </a:r>
                      <a:endParaRPr lang="it-IT" sz="2000" i="1" noProof="0" dirty="0">
                        <a:solidFill>
                          <a:srgbClr val="A32020"/>
                        </a:solidFill>
                        <a:latin typeface="Georgia" panose="02040502050405020303" pitchFamily="18" charset="0"/>
                      </a:endParaRPr>
                    </a:p>
                  </a:txBody>
                  <a:tcPr marL="45720" marR="45720" anchor="ctr">
                    <a:lnL w="6350" cap="flat" cmpd="sng" algn="ctr">
                      <a:noFill/>
                      <a:prstDash val="solid"/>
                      <a:round/>
                      <a:headEnd type="none" w="med" len="med"/>
                      <a:tailEnd type="none" w="med" len="med"/>
                    </a:lnL>
                    <a:lnR>
                      <a:noFill/>
                    </a:lnR>
                    <a:lnT w="6350" cap="flat" cmpd="sng" algn="ctr">
                      <a:solidFill>
                        <a:srgbClr val="602320"/>
                      </a:solidFill>
                      <a:prstDash val="solid"/>
                      <a:round/>
                      <a:headEnd type="none" w="med" len="med"/>
                      <a:tailEnd type="none" w="med" len="med"/>
                    </a:lnT>
                    <a:lnB w="6350" cap="flat" cmpd="sng" algn="ctr">
                      <a:solidFill>
                        <a:srgbClr val="60232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it-IT" sz="1600" b="0" i="1" noProof="0" dirty="0">
                          <a:solidFill>
                            <a:schemeClr val="tx1"/>
                          </a:solidFill>
                          <a:latin typeface="Georgia" panose="02040502050405020303" pitchFamily="18" charset="0"/>
                        </a:rPr>
                        <a:t>Presupposti</a:t>
                      </a:r>
                      <a:r>
                        <a:rPr lang="it-IT" sz="1600" b="0" i="1" baseline="0" noProof="0" dirty="0">
                          <a:solidFill>
                            <a:schemeClr val="tx1"/>
                          </a:solidFill>
                          <a:latin typeface="Georgia" panose="02040502050405020303" pitchFamily="18" charset="0"/>
                        </a:rPr>
                        <a:t> applicativi</a:t>
                      </a:r>
                      <a:endParaRPr lang="it-IT" sz="1600" b="0" i="1" noProof="0" dirty="0">
                        <a:solidFill>
                          <a:schemeClr val="tx1"/>
                        </a:solidFill>
                        <a:latin typeface="Georgia" panose="02040502050405020303" pitchFamily="18" charset="0"/>
                      </a:endParaRPr>
                    </a:p>
                  </a:txBody>
                  <a:tcPr marL="45720" marR="45720" anchor="ctr">
                    <a:lnL>
                      <a:noFill/>
                    </a:lnL>
                    <a:lnR>
                      <a:noFill/>
                    </a:lnR>
                    <a:lnT w="6350" cap="flat" cmpd="sng" algn="ctr">
                      <a:solidFill>
                        <a:srgbClr val="602320"/>
                      </a:solidFill>
                      <a:prstDash val="solid"/>
                      <a:round/>
                      <a:headEnd type="none" w="med" len="med"/>
                      <a:tailEnd type="none" w="med" len="med"/>
                    </a:lnT>
                    <a:lnB w="6350" cap="flat" cmpd="sng" algn="ctr">
                      <a:solidFill>
                        <a:srgbClr val="60232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171450" indent="-171450">
                        <a:buFont typeface="Arial" panose="020B0604020202020204" pitchFamily="34" charset="0"/>
                        <a:buChar char="•"/>
                      </a:pPr>
                      <a:endParaRPr lang="it-IT" sz="1200" b="0" i="1" noProof="0" dirty="0">
                        <a:solidFill>
                          <a:schemeClr val="tx1"/>
                        </a:solidFill>
                        <a:latin typeface="Georgia" panose="02040502050405020303" pitchFamily="18" charset="0"/>
                      </a:endParaRPr>
                    </a:p>
                  </a:txBody>
                  <a:tcPr marL="45720" marR="45720" anchor="ctr">
                    <a:lnL>
                      <a:noFill/>
                    </a:lnL>
                    <a:lnR>
                      <a:noFill/>
                    </a:lnR>
                    <a:lnT w="6350" cap="flat" cmpd="sng" algn="ctr">
                      <a:solidFill>
                        <a:srgbClr val="602320"/>
                      </a:solidFill>
                      <a:prstDash val="solid"/>
                      <a:round/>
                      <a:headEnd type="none" w="med" len="med"/>
                      <a:tailEnd type="none" w="med" len="med"/>
                    </a:lnT>
                    <a:lnB w="6350" cap="flat" cmpd="sng" algn="ctr">
                      <a:solidFill>
                        <a:srgbClr val="60232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88244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auto" latinLnBrk="0" hangingPunct="1">
                        <a:lnSpc>
                          <a:spcPct val="70000"/>
                        </a:lnSpc>
                        <a:spcBef>
                          <a:spcPts val="0"/>
                        </a:spcBef>
                        <a:spcAft>
                          <a:spcPts val="0"/>
                        </a:spcAft>
                        <a:buClrTx/>
                        <a:buSzTx/>
                        <a:buFontTx/>
                        <a:buNone/>
                        <a:tabLst/>
                        <a:defRPr/>
                      </a:pPr>
                      <a:r>
                        <a:rPr kumimoji="0" lang="it-IT" sz="2000" b="1" i="1" u="none" strike="noStrike" kern="1200" cap="none" spc="0" normalizeH="0" baseline="0" noProof="0" dirty="0">
                          <a:ln>
                            <a:noFill/>
                          </a:ln>
                          <a:solidFill>
                            <a:srgbClr val="A32020"/>
                          </a:solidFill>
                          <a:effectLst/>
                          <a:uLnTx/>
                          <a:uFillTx/>
                          <a:latin typeface="Georgia" panose="02040502050405020303" pitchFamily="18" charset="0"/>
                          <a:ea typeface="+mn-ea"/>
                          <a:cs typeface="+mn-cs"/>
                        </a:rPr>
                        <a:t>3</a:t>
                      </a:r>
                      <a:endParaRPr lang="it-IT" sz="2000" noProof="0" dirty="0">
                        <a:solidFill>
                          <a:srgbClr val="A32020"/>
                        </a:solidFill>
                        <a:latin typeface="Georgia" panose="02040502050405020303" pitchFamily="18" charset="0"/>
                      </a:endParaRPr>
                    </a:p>
                  </a:txBody>
                  <a:tcPr marL="45720" marR="45720" anchor="ctr">
                    <a:lnL w="6350" cap="flat" cmpd="sng" algn="ctr">
                      <a:noFill/>
                      <a:prstDash val="solid"/>
                      <a:round/>
                      <a:headEnd type="none" w="med" len="med"/>
                      <a:tailEnd type="none" w="med" len="med"/>
                    </a:lnL>
                    <a:lnR>
                      <a:noFill/>
                    </a:lnR>
                    <a:lnT w="6350" cap="flat" cmpd="sng" algn="ctr">
                      <a:solidFill>
                        <a:srgbClr val="602320"/>
                      </a:solidFill>
                      <a:prstDash val="solid"/>
                      <a:round/>
                      <a:headEnd type="none" w="med" len="med"/>
                      <a:tailEnd type="none" w="med" len="med"/>
                    </a:lnT>
                    <a:lnB w="6350" cap="flat" cmpd="sng" algn="ctr">
                      <a:solidFill>
                        <a:srgbClr val="60232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600" b="0" i="1" noProof="0" dirty="0">
                          <a:solidFill>
                            <a:schemeClr val="tx1"/>
                          </a:solidFill>
                          <a:latin typeface="Georgia" panose="02040502050405020303" pitchFamily="18" charset="0"/>
                        </a:rPr>
                        <a:t>Disallineamenti</a:t>
                      </a:r>
                    </a:p>
                  </a:txBody>
                  <a:tcPr marL="45720" marR="45720" anchor="ctr">
                    <a:lnL>
                      <a:noFill/>
                    </a:lnL>
                    <a:lnR>
                      <a:noFill/>
                    </a:lnR>
                    <a:lnT w="6350" cap="flat" cmpd="sng" algn="ctr">
                      <a:solidFill>
                        <a:srgbClr val="602320"/>
                      </a:solidFill>
                      <a:prstDash val="solid"/>
                      <a:round/>
                      <a:headEnd type="none" w="med" len="med"/>
                      <a:tailEnd type="none" w="med" len="med"/>
                    </a:lnT>
                    <a:lnB w="6350" cap="flat" cmpd="sng" algn="ctr">
                      <a:solidFill>
                        <a:srgbClr val="60232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it-IT" sz="1200" b="0" i="1" noProof="0" dirty="0">
                        <a:solidFill>
                          <a:schemeClr val="tx1"/>
                        </a:solidFill>
                        <a:latin typeface="Georgia" panose="02040502050405020303" pitchFamily="18" charset="0"/>
                      </a:endParaRPr>
                    </a:p>
                  </a:txBody>
                  <a:tcPr marL="45720" marR="45720" anchor="ctr">
                    <a:lnL>
                      <a:noFill/>
                    </a:lnL>
                    <a:lnR>
                      <a:noFill/>
                    </a:lnR>
                    <a:lnT w="6350" cap="flat" cmpd="sng" algn="ctr">
                      <a:solidFill>
                        <a:srgbClr val="602320"/>
                      </a:solidFill>
                      <a:prstDash val="solid"/>
                      <a:round/>
                      <a:headEnd type="none" w="med" len="med"/>
                      <a:tailEnd type="none" w="med" len="med"/>
                    </a:lnT>
                    <a:lnB w="6350" cap="flat" cmpd="sng" algn="ctr">
                      <a:solidFill>
                        <a:srgbClr val="60232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85686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auto" latinLnBrk="0" hangingPunct="1">
                        <a:lnSpc>
                          <a:spcPct val="70000"/>
                        </a:lnSpc>
                        <a:spcBef>
                          <a:spcPts val="0"/>
                        </a:spcBef>
                        <a:spcAft>
                          <a:spcPts val="0"/>
                        </a:spcAft>
                        <a:buClrTx/>
                        <a:buSzTx/>
                        <a:buFontTx/>
                        <a:buNone/>
                        <a:tabLst/>
                        <a:defRPr/>
                      </a:pPr>
                      <a:r>
                        <a:rPr kumimoji="0" lang="it-IT" sz="2000" b="1" i="1" u="none" strike="noStrike" kern="1200" cap="none" spc="0" normalizeH="0" baseline="0" noProof="0" dirty="0">
                          <a:ln>
                            <a:noFill/>
                          </a:ln>
                          <a:solidFill>
                            <a:srgbClr val="A32020"/>
                          </a:solidFill>
                          <a:effectLst/>
                          <a:uLnTx/>
                          <a:uFillTx/>
                          <a:latin typeface="Georgia" panose="02040502050405020303" pitchFamily="18" charset="0"/>
                          <a:ea typeface="+mn-ea"/>
                          <a:cs typeface="+mn-cs"/>
                        </a:rPr>
                        <a:t>4</a:t>
                      </a:r>
                      <a:endParaRPr lang="it-IT" sz="2000" noProof="0" dirty="0">
                        <a:solidFill>
                          <a:srgbClr val="A32020"/>
                        </a:solidFill>
                        <a:latin typeface="Georgia" panose="02040502050405020303" pitchFamily="18" charset="0"/>
                      </a:endParaRPr>
                    </a:p>
                  </a:txBody>
                  <a:tcPr marL="45720" marR="45720" anchor="ctr">
                    <a:lnL w="6350" cap="flat" cmpd="sng" algn="ctr">
                      <a:noFill/>
                      <a:prstDash val="solid"/>
                      <a:round/>
                      <a:headEnd type="none" w="med" len="med"/>
                      <a:tailEnd type="none" w="med" len="med"/>
                    </a:lnL>
                    <a:lnR>
                      <a:noFill/>
                    </a:lnR>
                    <a:lnT w="6350" cap="flat" cmpd="sng" algn="ctr">
                      <a:solidFill>
                        <a:srgbClr val="602320"/>
                      </a:solidFill>
                      <a:prstDash val="solid"/>
                      <a:round/>
                      <a:headEnd type="none" w="med" len="med"/>
                      <a:tailEnd type="none" w="med" len="med"/>
                    </a:lnT>
                    <a:lnB w="6350" cap="flat" cmpd="sng" algn="ctr">
                      <a:solidFill>
                        <a:srgbClr val="60232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spcBef>
                          <a:spcPts val="0"/>
                        </a:spcBef>
                        <a:buClr>
                          <a:schemeClr val="dk1"/>
                        </a:buClr>
                        <a:buSzPct val="25000"/>
                      </a:pPr>
                      <a:r>
                        <a:rPr lang="it-IT" sz="1600" b="0" i="1" noProof="0" dirty="0">
                          <a:solidFill>
                            <a:schemeClr val="dk1"/>
                          </a:solidFill>
                          <a:latin typeface="Georgia" panose="02040502050405020303" pitchFamily="18" charset="0"/>
                          <a:ea typeface="Georgia"/>
                          <a:cs typeface="Georgia"/>
                          <a:sym typeface="Georgia"/>
                        </a:rPr>
                        <a:t>Regole di contrasto</a:t>
                      </a:r>
                    </a:p>
                  </a:txBody>
                  <a:tcPr marL="45720" marR="45720" anchor="ctr">
                    <a:lnL>
                      <a:noFill/>
                    </a:lnL>
                    <a:lnR>
                      <a:noFill/>
                    </a:lnR>
                    <a:lnT w="6350" cap="flat" cmpd="sng" algn="ctr">
                      <a:solidFill>
                        <a:srgbClr val="602320"/>
                      </a:solidFill>
                      <a:prstDash val="solid"/>
                      <a:round/>
                      <a:headEnd type="none" w="med" len="med"/>
                      <a:tailEnd type="none" w="med" len="med"/>
                    </a:lnT>
                    <a:lnB w="6350" cap="flat" cmpd="sng" algn="ctr">
                      <a:solidFill>
                        <a:srgbClr val="60232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it-IT" sz="1200" b="0" i="1" kern="1200" noProof="0" dirty="0">
                        <a:solidFill>
                          <a:schemeClr val="tx1"/>
                        </a:solidFill>
                        <a:latin typeface="Georgia" panose="02040502050405020303" pitchFamily="18" charset="0"/>
                        <a:ea typeface="+mn-ea"/>
                        <a:cs typeface="+mn-cs"/>
                      </a:endParaRPr>
                    </a:p>
                  </a:txBody>
                  <a:tcPr marL="45720" marR="45720" anchor="ctr">
                    <a:lnL>
                      <a:noFill/>
                    </a:lnL>
                    <a:lnR>
                      <a:noFill/>
                    </a:lnR>
                    <a:lnT w="6350" cap="flat" cmpd="sng" algn="ctr">
                      <a:solidFill>
                        <a:srgbClr val="602320"/>
                      </a:solidFill>
                      <a:prstDash val="solid"/>
                      <a:round/>
                      <a:headEnd type="none" w="med" len="med"/>
                      <a:tailEnd type="none" w="med" len="med"/>
                    </a:lnT>
                    <a:lnB w="6350" cap="flat" cmpd="sng" algn="ctr">
                      <a:solidFill>
                        <a:srgbClr val="60232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856865">
                <a:tc>
                  <a:txBody>
                    <a:bodyPr/>
                    <a:lstStyle/>
                    <a:p>
                      <a:pPr marL="0" marR="0" lvl="0" indent="0" algn="ctr" defTabSz="914400" rtl="0" eaLnBrk="1" fontAlgn="auto" latinLnBrk="0" hangingPunct="1">
                        <a:lnSpc>
                          <a:spcPct val="70000"/>
                        </a:lnSpc>
                        <a:spcBef>
                          <a:spcPts val="0"/>
                        </a:spcBef>
                        <a:spcAft>
                          <a:spcPts val="0"/>
                        </a:spcAft>
                        <a:buClrTx/>
                        <a:buSzTx/>
                        <a:buFontTx/>
                        <a:buNone/>
                        <a:tabLst/>
                        <a:defRPr/>
                      </a:pPr>
                      <a:r>
                        <a:rPr lang="it-IT" sz="2000" b="1" i="1" noProof="0" dirty="0">
                          <a:solidFill>
                            <a:srgbClr val="A32020"/>
                          </a:solidFill>
                          <a:latin typeface="Georgia" panose="02040502050405020303" pitchFamily="18" charset="0"/>
                        </a:rPr>
                        <a:t>5</a:t>
                      </a:r>
                    </a:p>
                  </a:txBody>
                  <a:tcPr marL="45720" marR="45720" anchor="ctr">
                    <a:lnL w="6350" cap="flat" cmpd="sng" algn="ctr">
                      <a:noFill/>
                      <a:prstDash val="solid"/>
                      <a:round/>
                      <a:headEnd type="none" w="med" len="med"/>
                      <a:tailEnd type="none" w="med" len="med"/>
                    </a:lnL>
                    <a:lnR>
                      <a:noFill/>
                    </a:lnR>
                    <a:lnT w="6350" cap="flat" cmpd="sng" algn="ctr">
                      <a:solidFill>
                        <a:srgbClr val="602320"/>
                      </a:solidFill>
                      <a:prstDash val="solid"/>
                      <a:round/>
                      <a:headEnd type="none" w="med" len="med"/>
                      <a:tailEnd type="none" w="med" len="med"/>
                    </a:lnT>
                    <a:lnB w="6350" cap="flat" cmpd="sng" algn="ctr">
                      <a:solidFill>
                        <a:srgbClr val="60232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Bef>
                          <a:spcPts val="0"/>
                        </a:spcBef>
                        <a:buClr>
                          <a:schemeClr val="dk1"/>
                        </a:buClr>
                        <a:buSzPct val="25000"/>
                      </a:pPr>
                      <a:r>
                        <a:rPr lang="it-IT" sz="1600" b="0" i="1" noProof="0" dirty="0">
                          <a:solidFill>
                            <a:schemeClr val="dk1"/>
                          </a:solidFill>
                          <a:latin typeface="Georgia" panose="02040502050405020303" pitchFamily="18" charset="0"/>
                          <a:ea typeface="Georgia"/>
                          <a:cs typeface="Georgia"/>
                          <a:sym typeface="Georgia"/>
                        </a:rPr>
                        <a:t>Cautele procedurali</a:t>
                      </a:r>
                    </a:p>
                  </a:txBody>
                  <a:tcPr marL="45720" marR="45720" anchor="ctr">
                    <a:lnL>
                      <a:noFill/>
                    </a:lnL>
                    <a:lnR>
                      <a:noFill/>
                    </a:lnR>
                    <a:lnT w="6350" cap="flat" cmpd="sng" algn="ctr">
                      <a:solidFill>
                        <a:srgbClr val="602320"/>
                      </a:solidFill>
                      <a:prstDash val="solid"/>
                      <a:round/>
                      <a:headEnd type="none" w="med" len="med"/>
                      <a:tailEnd type="none" w="med" len="med"/>
                    </a:lnT>
                    <a:lnB w="6350" cap="flat" cmpd="sng" algn="ctr">
                      <a:solidFill>
                        <a:srgbClr val="60232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it-IT" sz="1200" b="0" i="1" kern="1200" noProof="0" dirty="0">
                        <a:solidFill>
                          <a:schemeClr val="tx1"/>
                        </a:solidFill>
                        <a:latin typeface="Georgia" panose="02040502050405020303" pitchFamily="18" charset="0"/>
                        <a:ea typeface="+mn-ea"/>
                        <a:cs typeface="+mn-cs"/>
                      </a:endParaRPr>
                    </a:p>
                  </a:txBody>
                  <a:tcPr marL="45720" marR="45720" anchor="ctr">
                    <a:lnL>
                      <a:noFill/>
                    </a:lnL>
                    <a:lnR>
                      <a:noFill/>
                    </a:lnR>
                    <a:lnT w="6350" cap="flat" cmpd="sng" algn="ctr">
                      <a:solidFill>
                        <a:srgbClr val="602320"/>
                      </a:solidFill>
                      <a:prstDash val="solid"/>
                      <a:round/>
                      <a:headEnd type="none" w="med" len="med"/>
                      <a:tailEnd type="none" w="med" len="med"/>
                    </a:lnT>
                    <a:lnB w="6350" cap="flat" cmpd="sng" algn="ctr">
                      <a:solidFill>
                        <a:srgbClr val="60232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579408"/>
                  </a:ext>
                </a:extLst>
              </a:tr>
            </a:tbl>
          </a:graphicData>
        </a:graphic>
      </p:graphicFrame>
      <p:sp>
        <p:nvSpPr>
          <p:cNvPr id="3" name="Slide Number Placeholder 2"/>
          <p:cNvSpPr>
            <a:spLocks noGrp="1"/>
          </p:cNvSpPr>
          <p:nvPr>
            <p:ph type="sldNum" sz="quarter" idx="12"/>
          </p:nvPr>
        </p:nvSpPr>
        <p:spPr/>
        <p:txBody>
          <a:bodyPr/>
          <a:lstStyle/>
          <a:p>
            <a:fld id="{707450B5-5642-47E3-ACBD-729A0C6CF1C2}" type="slidenum">
              <a:rPr lang="it-IT" smtClean="0"/>
              <a:t>2</a:t>
            </a:fld>
            <a:endParaRPr lang="it-IT" dirty="0"/>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460" r="1782"/>
          <a:stretch/>
        </p:blipFill>
        <p:spPr>
          <a:xfrm>
            <a:off x="8976321" y="0"/>
            <a:ext cx="3215679" cy="6858000"/>
          </a:xfrm>
          <a:prstGeom prst="rect">
            <a:avLst/>
          </a:prstGeom>
        </p:spPr>
      </p:pic>
    </p:spTree>
    <p:custDataLst>
      <p:tags r:id="rId1"/>
    </p:custDataLst>
    <p:extLst>
      <p:ext uri="{BB962C8B-B14F-4D97-AF65-F5344CB8AC3E}">
        <p14:creationId xmlns:p14="http://schemas.microsoft.com/office/powerpoint/2010/main" val="30398471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Regole di contrasto</a:t>
            </a:r>
            <a:endParaRPr lang="en-GB" dirty="0"/>
          </a:p>
        </p:txBody>
      </p:sp>
      <p:sp>
        <p:nvSpPr>
          <p:cNvPr id="3" name="Content Placeholder 2"/>
          <p:cNvSpPr>
            <a:spLocks noGrp="1"/>
          </p:cNvSpPr>
          <p:nvPr>
            <p:ph idx="1"/>
          </p:nvPr>
        </p:nvSpPr>
        <p:spPr/>
        <p:txBody>
          <a:bodyPr>
            <a:normAutofit/>
          </a:bodyPr>
          <a:lstStyle/>
          <a:p>
            <a:pPr marL="0" indent="0">
              <a:buNone/>
              <a:defRPr/>
            </a:pPr>
            <a:r>
              <a:rPr lang="it-IT" altLang="it-IT" sz="2800" b="1" dirty="0"/>
              <a:t>DD doppia deduzione (Art. 8 (1))</a:t>
            </a:r>
          </a:p>
          <a:p>
            <a:pPr marL="914400" lvl="2" indent="0">
              <a:buNone/>
              <a:defRPr/>
            </a:pPr>
            <a:r>
              <a:rPr lang="it-IT" altLang="it-IT" sz="2400" i="1" dirty="0" err="1"/>
              <a:t>Primary</a:t>
            </a:r>
            <a:r>
              <a:rPr lang="it-IT" altLang="it-IT" sz="2400" i="1" dirty="0"/>
              <a:t> </a:t>
            </a:r>
            <a:r>
              <a:rPr lang="it-IT" altLang="it-IT" sz="2400" i="1" dirty="0" err="1"/>
              <a:t>rule</a:t>
            </a:r>
            <a:r>
              <a:rPr lang="it-IT" altLang="it-IT" sz="2400" i="1" dirty="0"/>
              <a:t>: </a:t>
            </a:r>
            <a:r>
              <a:rPr lang="it-IT" altLang="it-IT" sz="2400" dirty="0"/>
              <a:t>Deduzione negata da Stato dell’investitore</a:t>
            </a:r>
          </a:p>
          <a:p>
            <a:pPr marL="914400" lvl="2" indent="0">
              <a:buNone/>
              <a:defRPr/>
            </a:pPr>
            <a:r>
              <a:rPr lang="it-IT" altLang="it-IT" sz="2400" i="1" dirty="0" err="1"/>
              <a:t>Secondary</a:t>
            </a:r>
            <a:r>
              <a:rPr lang="it-IT" altLang="it-IT" sz="2400" i="1" dirty="0"/>
              <a:t> </a:t>
            </a:r>
            <a:r>
              <a:rPr lang="it-IT" altLang="it-IT" sz="2400" i="1" dirty="0" err="1"/>
              <a:t>rule</a:t>
            </a:r>
            <a:r>
              <a:rPr lang="it-IT" altLang="it-IT" sz="2400" i="1" dirty="0"/>
              <a:t>: </a:t>
            </a:r>
            <a:r>
              <a:rPr lang="it-IT" altLang="it-IT" sz="2400" dirty="0"/>
              <a:t>Deduzione negata da Stato del pagatore</a:t>
            </a:r>
          </a:p>
          <a:p>
            <a:pPr marL="0" indent="0">
              <a:buNone/>
              <a:defRPr/>
            </a:pPr>
            <a:r>
              <a:rPr lang="it-IT" altLang="it-IT" sz="2800" b="1" dirty="0"/>
              <a:t>DNI deduzione senza inclusione (Art. 8(2))</a:t>
            </a:r>
          </a:p>
          <a:p>
            <a:pPr marL="914400" lvl="2" indent="0">
              <a:buNone/>
              <a:defRPr/>
            </a:pPr>
            <a:r>
              <a:rPr lang="it-IT" altLang="it-IT" sz="2400" i="1" dirty="0" err="1"/>
              <a:t>Primary</a:t>
            </a:r>
            <a:r>
              <a:rPr lang="it-IT" altLang="it-IT" sz="2400" i="1" dirty="0"/>
              <a:t> </a:t>
            </a:r>
            <a:r>
              <a:rPr lang="it-IT" altLang="it-IT" sz="2400" i="1" dirty="0" err="1"/>
              <a:t>rule</a:t>
            </a:r>
            <a:r>
              <a:rPr lang="it-IT" altLang="it-IT" sz="2400" i="1" dirty="0"/>
              <a:t>: </a:t>
            </a:r>
            <a:r>
              <a:rPr lang="it-IT" altLang="it-IT" sz="2400" dirty="0"/>
              <a:t>Deduzione negata da Stato del pagatore</a:t>
            </a:r>
          </a:p>
          <a:p>
            <a:pPr marL="914400" lvl="2" indent="0">
              <a:buNone/>
              <a:defRPr/>
            </a:pPr>
            <a:r>
              <a:rPr lang="it-IT" altLang="it-IT" sz="2400" i="1" dirty="0" err="1"/>
              <a:t>Secondary</a:t>
            </a:r>
            <a:r>
              <a:rPr lang="it-IT" altLang="it-IT" sz="2400" i="1" dirty="0"/>
              <a:t> </a:t>
            </a:r>
            <a:r>
              <a:rPr lang="it-IT" altLang="it-IT" sz="2400" i="1" dirty="0" err="1"/>
              <a:t>rule</a:t>
            </a:r>
            <a:r>
              <a:rPr lang="it-IT" altLang="it-IT" sz="2400" i="1" dirty="0"/>
              <a:t>: </a:t>
            </a:r>
            <a:r>
              <a:rPr lang="it-IT" altLang="it-IT" sz="2400" dirty="0"/>
              <a:t>Imponibilità in Stato del beneficiario</a:t>
            </a:r>
          </a:p>
          <a:p>
            <a:pPr marL="0" indent="0">
              <a:buNone/>
              <a:defRPr/>
            </a:pPr>
            <a:r>
              <a:rPr lang="it-IT" altLang="it-IT" sz="2800" b="1" dirty="0"/>
              <a:t>Regole speciali</a:t>
            </a:r>
            <a:endParaRPr lang="en-GB" sz="1400" dirty="0"/>
          </a:p>
        </p:txBody>
      </p:sp>
    </p:spTree>
    <p:extLst>
      <p:ext uri="{BB962C8B-B14F-4D97-AF65-F5344CB8AC3E}">
        <p14:creationId xmlns:p14="http://schemas.microsoft.com/office/powerpoint/2010/main" val="1623647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Norme di contrasto ai disallineamenti – </a:t>
            </a:r>
            <a:br>
              <a:rPr lang="it-IT" altLang="it-IT" dirty="0"/>
            </a:br>
            <a:r>
              <a:rPr lang="it-IT" altLang="it-IT" dirty="0"/>
              <a:t>Casi di esclusione e neutralizzazione</a:t>
            </a:r>
            <a:endParaRPr lang="en-GB" dirty="0"/>
          </a:p>
        </p:txBody>
      </p:sp>
      <p:sp>
        <p:nvSpPr>
          <p:cNvPr id="3" name="Content Placeholder 2"/>
          <p:cNvSpPr>
            <a:spLocks noGrp="1"/>
          </p:cNvSpPr>
          <p:nvPr>
            <p:ph idx="1"/>
          </p:nvPr>
        </p:nvSpPr>
        <p:spPr/>
        <p:txBody>
          <a:bodyPr>
            <a:noAutofit/>
          </a:bodyPr>
          <a:lstStyle/>
          <a:p>
            <a:pPr marL="0" indent="0">
              <a:spcBef>
                <a:spcPts val="600"/>
              </a:spcBef>
              <a:spcAft>
                <a:spcPts val="600"/>
              </a:spcAft>
              <a:buNone/>
            </a:pPr>
            <a:r>
              <a:rPr lang="it-IT" altLang="it-IT" sz="2000" dirty="0">
                <a:ea typeface="ＭＳ Ｐゴシック" panose="020B0600070205080204" pitchFamily="34" charset="-128"/>
                <a:cs typeface="Times New Roman" panose="02020603050405020304" pitchFamily="18" charset="0"/>
              </a:rPr>
              <a:t>Esclusione dalle norme di contrasto se:</a:t>
            </a:r>
          </a:p>
          <a:p>
            <a:pPr lvl="1">
              <a:spcBef>
                <a:spcPts val="600"/>
              </a:spcBef>
              <a:spcAft>
                <a:spcPts val="600"/>
              </a:spcAft>
            </a:pPr>
            <a:r>
              <a:rPr lang="it-IT" altLang="it-IT" sz="2000" dirty="0">
                <a:ea typeface="ＭＳ Ｐゴシック" panose="020B0600070205080204" pitchFamily="34" charset="-128"/>
                <a:cs typeface="Times New Roman" panose="02020603050405020304" pitchFamily="18" charset="0"/>
              </a:rPr>
              <a:t>DNI: lo sgravio fiscale concesso nella giurisdizione del beneficiario sia dovuto esclusivamente allo status fiscale di quest’ultimo (o al fatto che lo strumento è soggetto ai termini di un regime fiscale speciale nel caso di strumento ibrido);</a:t>
            </a:r>
          </a:p>
          <a:p>
            <a:pPr lvl="1">
              <a:spcBef>
                <a:spcPts val="600"/>
              </a:spcBef>
              <a:spcAft>
                <a:spcPts val="600"/>
              </a:spcAft>
            </a:pPr>
            <a:r>
              <a:rPr lang="it-IT" altLang="it-IT" sz="2000" dirty="0">
                <a:ea typeface="ＭＳ Ｐゴシック" panose="020B0600070205080204" pitchFamily="34" charset="-128"/>
                <a:cs typeface="Times New Roman" panose="02020603050405020304" pitchFamily="18" charset="0"/>
              </a:rPr>
              <a:t>DNI: le differenze di reddito imponibile sono ascrivibili alla differente valorizzazione del medesimo componente di reddito effettuata secondo le regole delle singole giurisdizioni coinvolte, anche per effetto dell’applicazione dei prezzi di trasferimento (</a:t>
            </a:r>
            <a:r>
              <a:rPr lang="it-IT" altLang="it-IT" sz="2000" u="sng" dirty="0">
                <a:ea typeface="ＭＳ Ｐゴシック" panose="020B0600070205080204" pitchFamily="34" charset="-128"/>
                <a:cs typeface="Times New Roman" panose="02020603050405020304" pitchFamily="18" charset="0"/>
              </a:rPr>
              <a:t>differenza quantitativa</a:t>
            </a:r>
            <a:r>
              <a:rPr lang="it-IT" altLang="it-IT" sz="2000" dirty="0">
                <a:ea typeface="ＭＳ Ｐゴシック" panose="020B0600070205080204" pitchFamily="34" charset="-128"/>
                <a:cs typeface="Times New Roman" panose="02020603050405020304" pitchFamily="18" charset="0"/>
              </a:rPr>
              <a:t>).</a:t>
            </a:r>
          </a:p>
          <a:p>
            <a:pPr lvl="1">
              <a:spcBef>
                <a:spcPts val="600"/>
              </a:spcBef>
              <a:spcAft>
                <a:spcPts val="600"/>
              </a:spcAft>
            </a:pPr>
            <a:r>
              <a:rPr lang="it-IT" altLang="it-IT" sz="2000" dirty="0">
                <a:ea typeface="ＭＳ Ｐゴシック" panose="020B0600070205080204" pitchFamily="34" charset="-128"/>
                <a:cs typeface="Times New Roman" panose="02020603050405020304" pitchFamily="18" charset="0"/>
              </a:rPr>
              <a:t>DNI da strumento: inclusione CPR nel periodo di imposta successivo 6(1)(r)(1.1)</a:t>
            </a:r>
          </a:p>
          <a:p>
            <a:pPr marL="0" indent="0">
              <a:spcBef>
                <a:spcPts val="600"/>
              </a:spcBef>
              <a:spcAft>
                <a:spcPts val="600"/>
              </a:spcAft>
              <a:buNone/>
            </a:pPr>
            <a:r>
              <a:rPr lang="it-IT" altLang="it-IT" sz="2000" dirty="0">
                <a:ea typeface="ＭＳ Ｐゴシック" panose="020B0600070205080204" pitchFamily="34" charset="-128"/>
                <a:cs typeface="Times New Roman" panose="02020603050405020304" pitchFamily="18" charset="0"/>
              </a:rPr>
              <a:t>Neutralizzazione ex post:</a:t>
            </a:r>
          </a:p>
          <a:p>
            <a:pPr lvl="1">
              <a:spcBef>
                <a:spcPts val="600"/>
              </a:spcBef>
              <a:spcAft>
                <a:spcPts val="600"/>
              </a:spcAft>
            </a:pPr>
            <a:r>
              <a:rPr lang="it-IT" altLang="it-IT" sz="2000" dirty="0">
                <a:ea typeface="ＭＳ Ｐゴシック" panose="020B0600070205080204" pitchFamily="34" charset="-128"/>
                <a:cs typeface="Times New Roman" panose="02020603050405020304" pitchFamily="18" charset="0"/>
              </a:rPr>
              <a:t>DNI da strumento: inclusione CPR oltre 12 mesi 8(2)(c)</a:t>
            </a:r>
          </a:p>
          <a:p>
            <a:pPr lvl="1">
              <a:spcBef>
                <a:spcPts val="600"/>
              </a:spcBef>
              <a:spcAft>
                <a:spcPts val="600"/>
              </a:spcAft>
            </a:pPr>
            <a:r>
              <a:rPr lang="it-IT" altLang="it-IT" sz="2000" dirty="0">
                <a:ea typeface="ＭＳ Ｐゴシック" panose="020B0600070205080204" pitchFamily="34" charset="-128"/>
                <a:cs typeface="Times New Roman" panose="02020603050405020304" pitchFamily="18" charset="0"/>
              </a:rPr>
              <a:t>DD: reddito a doppia inclusione in periodo di imposta successivo 6(6) </a:t>
            </a:r>
          </a:p>
          <a:p>
            <a:pPr>
              <a:spcBef>
                <a:spcPts val="0"/>
              </a:spcBef>
              <a:spcAft>
                <a:spcPts val="0"/>
              </a:spcAft>
              <a:buFont typeface="Wingdings" panose="05000000000000000000" pitchFamily="2" charset="2"/>
              <a:buChar char="ü"/>
            </a:pPr>
            <a:endParaRPr lang="it-IT" altLang="it-IT" sz="2000" dirty="0">
              <a:ea typeface="ＭＳ Ｐゴシック" panose="020B0600070205080204" pitchFamily="34" charset="-128"/>
              <a:cs typeface="Times New Roman" panose="02020603050405020304" pitchFamily="18" charset="0"/>
            </a:endParaRPr>
          </a:p>
          <a:p>
            <a:pPr>
              <a:spcBef>
                <a:spcPts val="0"/>
              </a:spcBef>
              <a:spcAft>
                <a:spcPts val="0"/>
              </a:spcAft>
              <a:buFont typeface="Wingdings" panose="05000000000000000000" pitchFamily="2" charset="2"/>
              <a:buChar char="ü"/>
            </a:pPr>
            <a:endParaRPr lang="it-IT" altLang="it-IT" sz="2000" dirty="0">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606354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DNI deduzione senza inclusione </a:t>
            </a:r>
            <a:br>
              <a:rPr lang="it-IT" altLang="it-IT" dirty="0"/>
            </a:br>
            <a:r>
              <a:rPr lang="it-IT" altLang="it-IT" sz="2400" dirty="0"/>
              <a:t>(i) strumento finanziario ibrido, art. 6(1)(r)(1)</a:t>
            </a:r>
            <a:br>
              <a:rPr lang="it-IT" altLang="it-IT" sz="2400" dirty="0"/>
            </a:br>
            <a:endParaRPr lang="en-GB" sz="2400" dirty="0"/>
          </a:p>
        </p:txBody>
      </p:sp>
      <p:sp>
        <p:nvSpPr>
          <p:cNvPr id="3" name="Content Placeholder 2"/>
          <p:cNvSpPr>
            <a:spLocks noGrp="1"/>
          </p:cNvSpPr>
          <p:nvPr>
            <p:ph idx="1"/>
          </p:nvPr>
        </p:nvSpPr>
        <p:spPr>
          <a:xfrm>
            <a:off x="4667250" y="1617758"/>
            <a:ext cx="7008077" cy="4611689"/>
          </a:xfrm>
        </p:spPr>
        <p:txBody>
          <a:bodyPr>
            <a:noAutofit/>
          </a:bodyPr>
          <a:lstStyle/>
          <a:p>
            <a:pPr marL="0" indent="0">
              <a:spcBef>
                <a:spcPts val="600"/>
              </a:spcBef>
              <a:spcAft>
                <a:spcPts val="600"/>
              </a:spcAft>
              <a:buNone/>
            </a:pPr>
            <a:r>
              <a:rPr lang="it-IT" sz="1800" dirty="0"/>
              <a:t>Art. 6(1)(l): «Strumento finanziario», qualsiasi strumento che dà origine a componenti positivi di reddito proprio di un rapporto giuridico di finanziamento ovvero di un investimento di capitale e assoggettati ad imposizione secondo le corrispondenti regole riguardanti i rapporti di debito, di capitale o dei derivati, in base alle leggi della giurisdizione del beneficiario o del pagatore.</a:t>
            </a:r>
          </a:p>
          <a:p>
            <a:pPr marL="0" indent="0">
              <a:spcBef>
                <a:spcPts val="600"/>
              </a:spcBef>
              <a:spcAft>
                <a:spcPts val="600"/>
              </a:spcAft>
              <a:buNone/>
            </a:pPr>
            <a:r>
              <a:rPr lang="it-IT" sz="2000" dirty="0"/>
              <a:t>A Co detiene una partecipazione in B Co. A Co finanzia B Co. </a:t>
            </a:r>
          </a:p>
          <a:p>
            <a:pPr marL="0" indent="0">
              <a:spcBef>
                <a:spcPts val="600"/>
              </a:spcBef>
              <a:spcAft>
                <a:spcPts val="600"/>
              </a:spcAft>
              <a:buNone/>
            </a:pPr>
            <a:r>
              <a:rPr lang="it-IT" sz="2000" dirty="0"/>
              <a:t>Il prestito è considerato:</a:t>
            </a:r>
          </a:p>
          <a:p>
            <a:pPr lvl="1">
              <a:spcBef>
                <a:spcPts val="600"/>
              </a:spcBef>
              <a:spcAft>
                <a:spcPts val="0"/>
              </a:spcAft>
            </a:pPr>
            <a:r>
              <a:rPr lang="it-IT" sz="1800" dirty="0"/>
              <a:t>strumento di patrimonio per A</a:t>
            </a:r>
          </a:p>
          <a:p>
            <a:pPr lvl="2">
              <a:spcBef>
                <a:spcPts val="600"/>
              </a:spcBef>
              <a:spcAft>
                <a:spcPts val="0"/>
              </a:spcAft>
            </a:pPr>
            <a:r>
              <a:rPr lang="it-IT" sz="1600" dirty="0"/>
              <a:t>L’importo pagato è visto come dividendo</a:t>
            </a:r>
          </a:p>
          <a:p>
            <a:pPr lvl="2">
              <a:spcBef>
                <a:spcPts val="600"/>
              </a:spcBef>
              <a:spcAft>
                <a:spcPts val="0"/>
              </a:spcAft>
            </a:pPr>
            <a:r>
              <a:rPr lang="it-IT" sz="1600" dirty="0"/>
              <a:t>A esenta il dividendo</a:t>
            </a:r>
          </a:p>
          <a:p>
            <a:pPr lvl="1">
              <a:spcBef>
                <a:spcPts val="600"/>
              </a:spcBef>
              <a:spcAft>
                <a:spcPts val="0"/>
              </a:spcAft>
            </a:pPr>
            <a:r>
              <a:rPr lang="it-IT" sz="1800" dirty="0"/>
              <a:t>strumento di debito per B</a:t>
            </a:r>
          </a:p>
          <a:p>
            <a:pPr lvl="2">
              <a:spcBef>
                <a:spcPts val="600"/>
              </a:spcBef>
              <a:spcAft>
                <a:spcPts val="0"/>
              </a:spcAft>
            </a:pPr>
            <a:r>
              <a:rPr lang="it-IT" sz="1600" dirty="0"/>
              <a:t>L’importo pagato è visto come interesse</a:t>
            </a:r>
          </a:p>
          <a:p>
            <a:pPr lvl="2">
              <a:spcBef>
                <a:spcPts val="600"/>
              </a:spcBef>
              <a:spcAft>
                <a:spcPts val="0"/>
              </a:spcAft>
            </a:pPr>
            <a:r>
              <a:rPr lang="it-IT" sz="1600" dirty="0"/>
              <a:t>B concede la deduzione dell’interesse</a:t>
            </a:r>
            <a:endParaRPr lang="en-GB" sz="1400" dirty="0"/>
          </a:p>
        </p:txBody>
      </p:sp>
      <p:pic>
        <p:nvPicPr>
          <p:cNvPr id="5" name="Picture 4"/>
          <p:cNvPicPr>
            <a:picLocks noChangeAspect="1"/>
          </p:cNvPicPr>
          <p:nvPr/>
        </p:nvPicPr>
        <p:blipFill>
          <a:blip r:embed="rId2"/>
          <a:stretch>
            <a:fillRect/>
          </a:stretch>
        </p:blipFill>
        <p:spPr>
          <a:xfrm>
            <a:off x="0" y="1760633"/>
            <a:ext cx="4457235" cy="4003366"/>
          </a:xfrm>
          <a:prstGeom prst="rect">
            <a:avLst/>
          </a:prstGeom>
        </p:spPr>
      </p:pic>
    </p:spTree>
    <p:extLst>
      <p:ext uri="{BB962C8B-B14F-4D97-AF65-F5344CB8AC3E}">
        <p14:creationId xmlns:p14="http://schemas.microsoft.com/office/powerpoint/2010/main" val="36234542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DNI deduzione senza inclusione </a:t>
            </a:r>
            <a:br>
              <a:rPr lang="it-IT" altLang="it-IT" dirty="0"/>
            </a:br>
            <a:r>
              <a:rPr lang="it-IT" altLang="it-IT" sz="2400" dirty="0"/>
              <a:t>(i) trasferimento ibrido, art. 6(1)(r)(2)</a:t>
            </a:r>
            <a:br>
              <a:rPr lang="it-IT" altLang="it-IT" dirty="0"/>
            </a:br>
            <a:br>
              <a:rPr lang="en-GB" dirty="0"/>
            </a:br>
            <a:endParaRPr lang="en-GB" dirty="0"/>
          </a:p>
        </p:txBody>
      </p:sp>
      <p:sp>
        <p:nvSpPr>
          <p:cNvPr id="7" name="Content Placeholder 6"/>
          <p:cNvSpPr>
            <a:spLocks noGrp="1"/>
          </p:cNvSpPr>
          <p:nvPr>
            <p:ph idx="1"/>
          </p:nvPr>
        </p:nvSpPr>
        <p:spPr>
          <a:xfrm>
            <a:off x="5330973" y="1625599"/>
            <a:ext cx="6344354" cy="4611689"/>
          </a:xfrm>
        </p:spPr>
        <p:txBody>
          <a:bodyPr>
            <a:normAutofit/>
          </a:bodyPr>
          <a:lstStyle/>
          <a:p>
            <a:pPr marL="0" indent="0">
              <a:spcBef>
                <a:spcPts val="600"/>
              </a:spcBef>
              <a:spcAft>
                <a:spcPts val="600"/>
              </a:spcAft>
              <a:buNone/>
            </a:pPr>
            <a:r>
              <a:rPr lang="it-IT" sz="1800" dirty="0"/>
              <a:t>6(1)(n) «trasferimento ibrido», qualsiasi accordo di trasferimento di uno strumento finanziario in cui il rendimento sottostante è considerato, ai fini fiscali, come conseguito simultaneamente da più di una delle parti dell’accordo ovvero il cui rendimento sottostante è rilevante per la determinazione della sua remunerazione</a:t>
            </a:r>
          </a:p>
        </p:txBody>
      </p:sp>
      <p:pic>
        <p:nvPicPr>
          <p:cNvPr id="8" name="Picture 7"/>
          <p:cNvPicPr/>
          <p:nvPr/>
        </p:nvPicPr>
        <p:blipFill rotWithShape="1">
          <a:blip r:embed="rId2" cstate="print">
            <a:extLst>
              <a:ext uri="{28A0092B-C50C-407E-A947-70E740481C1C}">
                <a14:useLocalDpi xmlns:a14="http://schemas.microsoft.com/office/drawing/2010/main" val="0"/>
              </a:ext>
            </a:extLst>
          </a:blip>
          <a:srcRect l="25033" t="23677" r="22500" b="16301"/>
          <a:stretch/>
        </p:blipFill>
        <p:spPr bwMode="auto">
          <a:xfrm>
            <a:off x="591015" y="1883093"/>
            <a:ext cx="4739958" cy="339375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681117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DNI deduzione senza inclusione </a:t>
            </a:r>
            <a:br>
              <a:rPr lang="it-IT" altLang="it-IT" dirty="0"/>
            </a:br>
            <a:r>
              <a:rPr lang="it-IT" altLang="it-IT" sz="2400" dirty="0"/>
              <a:t>(i) trasferimento ibrido, art. 6(1)(r)(2) – I termini della questione</a:t>
            </a:r>
            <a:endParaRPr lang="it-IT" sz="2400" dirty="0"/>
          </a:p>
        </p:txBody>
      </p:sp>
      <p:sp>
        <p:nvSpPr>
          <p:cNvPr id="4" name="Slide Number Placeholder 3"/>
          <p:cNvSpPr>
            <a:spLocks noGrp="1"/>
          </p:cNvSpPr>
          <p:nvPr>
            <p:ph type="sldNum" sz="quarter" idx="12"/>
          </p:nvPr>
        </p:nvSpPr>
        <p:spPr/>
        <p:txBody>
          <a:bodyPr/>
          <a:lstStyle/>
          <a:p>
            <a:fld id="{707450B5-5642-47E3-ACBD-729A0C6CF1C2}" type="slidenum">
              <a:rPr lang="it-IT" smtClean="0"/>
              <a:t>24</a:t>
            </a:fld>
            <a:endParaRPr lang="it-IT"/>
          </a:p>
        </p:txBody>
      </p:sp>
      <p:pic>
        <p:nvPicPr>
          <p:cNvPr id="5" name="Picture 4"/>
          <p:cNvPicPr>
            <a:picLocks noChangeAspect="1"/>
          </p:cNvPicPr>
          <p:nvPr/>
        </p:nvPicPr>
        <p:blipFill>
          <a:blip r:embed="rId2"/>
          <a:stretch>
            <a:fillRect/>
          </a:stretch>
        </p:blipFill>
        <p:spPr>
          <a:xfrm>
            <a:off x="2620106" y="1543050"/>
            <a:ext cx="6951788" cy="4961683"/>
          </a:xfrm>
          <a:prstGeom prst="rect">
            <a:avLst/>
          </a:prstGeom>
        </p:spPr>
      </p:pic>
    </p:spTree>
    <p:extLst>
      <p:ext uri="{BB962C8B-B14F-4D97-AF65-F5344CB8AC3E}">
        <p14:creationId xmlns:p14="http://schemas.microsoft.com/office/powerpoint/2010/main" val="2760348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DNI deduzione senza inclusione </a:t>
            </a:r>
            <a:br>
              <a:rPr lang="it-IT" altLang="it-IT" dirty="0"/>
            </a:br>
            <a:r>
              <a:rPr lang="it-IT" altLang="it-IT" sz="2400" dirty="0"/>
              <a:t>(i) trasferimento ibrido, art. 6(1)(r)(2) – Esempio 1: </a:t>
            </a:r>
            <a:r>
              <a:rPr lang="it-IT" altLang="it-IT" sz="2400" dirty="0" err="1"/>
              <a:t>lender</a:t>
            </a:r>
            <a:r>
              <a:rPr lang="it-IT" altLang="it-IT" sz="2400" dirty="0"/>
              <a:t> italiano</a:t>
            </a:r>
            <a:endParaRPr lang="it-IT" dirty="0"/>
          </a:p>
        </p:txBody>
      </p:sp>
      <p:sp>
        <p:nvSpPr>
          <p:cNvPr id="3" name="Content Placeholder 2"/>
          <p:cNvSpPr>
            <a:spLocks noGrp="1"/>
          </p:cNvSpPr>
          <p:nvPr>
            <p:ph idx="1"/>
          </p:nvPr>
        </p:nvSpPr>
        <p:spPr>
          <a:xfrm>
            <a:off x="5143499" y="1625599"/>
            <a:ext cx="6531827" cy="4611689"/>
          </a:xfrm>
        </p:spPr>
        <p:txBody>
          <a:bodyPr>
            <a:normAutofit lnSpcReduction="10000"/>
          </a:bodyPr>
          <a:lstStyle/>
          <a:p>
            <a:pPr marL="0" indent="0">
              <a:buNone/>
            </a:pPr>
            <a:r>
              <a:rPr lang="it-IT" sz="2000" b="1" dirty="0"/>
              <a:t>NO D/NI</a:t>
            </a:r>
            <a:endParaRPr lang="it-IT" sz="1600" b="1" dirty="0"/>
          </a:p>
          <a:p>
            <a:pPr marL="0" indent="0">
              <a:lnSpc>
                <a:spcPct val="110000"/>
              </a:lnSpc>
              <a:spcBef>
                <a:spcPts val="600"/>
              </a:spcBef>
              <a:spcAft>
                <a:spcPts val="0"/>
              </a:spcAft>
              <a:buNone/>
            </a:pPr>
            <a:r>
              <a:rPr lang="it-IT" sz="1600" dirty="0"/>
              <a:t>A/Co: </a:t>
            </a:r>
            <a:r>
              <a:rPr lang="it-IT" sz="1600" dirty="0" err="1"/>
              <a:t>Borrower</a:t>
            </a:r>
            <a:endParaRPr lang="it-IT" sz="1600" dirty="0"/>
          </a:p>
          <a:p>
            <a:pPr marL="0" indent="0">
              <a:lnSpc>
                <a:spcPct val="110000"/>
              </a:lnSpc>
              <a:spcBef>
                <a:spcPts val="600"/>
              </a:spcBef>
              <a:spcAft>
                <a:spcPts val="0"/>
              </a:spcAft>
              <a:buNone/>
            </a:pPr>
            <a:r>
              <a:rPr lang="it-IT" sz="1600" dirty="0"/>
              <a:t>B/Co: </a:t>
            </a:r>
            <a:r>
              <a:rPr lang="it-IT" sz="1600" dirty="0" err="1"/>
              <a:t>Lender</a:t>
            </a:r>
            <a:endParaRPr lang="it-IT" sz="1600" dirty="0"/>
          </a:p>
          <a:p>
            <a:pPr marL="0" indent="0">
              <a:lnSpc>
                <a:spcPct val="110000"/>
              </a:lnSpc>
              <a:spcBef>
                <a:spcPts val="600"/>
              </a:spcBef>
              <a:spcAft>
                <a:spcPts val="0"/>
              </a:spcAft>
              <a:buNone/>
            </a:pPr>
            <a:r>
              <a:rPr lang="it-IT" sz="1600" dirty="0"/>
              <a:t>A/Co: corrisponde un </a:t>
            </a:r>
            <a:r>
              <a:rPr lang="it-IT" sz="1600" dirty="0" err="1"/>
              <a:t>manufactured</a:t>
            </a:r>
            <a:r>
              <a:rPr lang="it-IT" sz="1600" dirty="0"/>
              <a:t> </a:t>
            </a:r>
            <a:r>
              <a:rPr lang="it-IT" sz="1600" dirty="0" err="1"/>
              <a:t>dividend</a:t>
            </a:r>
            <a:r>
              <a:rPr lang="it-IT" sz="1600" dirty="0"/>
              <a:t> ad A/Co</a:t>
            </a:r>
          </a:p>
          <a:p>
            <a:pPr marL="0" indent="0">
              <a:lnSpc>
                <a:spcPct val="110000"/>
              </a:lnSpc>
              <a:spcBef>
                <a:spcPts val="600"/>
              </a:spcBef>
              <a:spcAft>
                <a:spcPts val="0"/>
              </a:spcAft>
              <a:buNone/>
            </a:pPr>
            <a:endParaRPr lang="it-IT" sz="1600" b="1" dirty="0"/>
          </a:p>
          <a:p>
            <a:pPr marL="0" indent="0">
              <a:lnSpc>
                <a:spcPct val="110000"/>
              </a:lnSpc>
              <a:spcBef>
                <a:spcPts val="600"/>
              </a:spcBef>
              <a:spcAft>
                <a:spcPts val="0"/>
              </a:spcAft>
              <a:buNone/>
            </a:pPr>
            <a:r>
              <a:rPr lang="it-IT" sz="1600" b="1" dirty="0"/>
              <a:t>Conseguenze:</a:t>
            </a:r>
          </a:p>
          <a:p>
            <a:pPr>
              <a:lnSpc>
                <a:spcPct val="110000"/>
              </a:lnSpc>
              <a:spcBef>
                <a:spcPts val="600"/>
              </a:spcBef>
              <a:spcAft>
                <a:spcPts val="0"/>
              </a:spcAft>
            </a:pPr>
            <a:r>
              <a:rPr lang="it-IT" sz="1600" dirty="0"/>
              <a:t>Secondo normativa italiana dividendi attribuiti a A/Co</a:t>
            </a:r>
          </a:p>
          <a:p>
            <a:pPr algn="l">
              <a:lnSpc>
                <a:spcPct val="110000"/>
              </a:lnSpc>
              <a:spcBef>
                <a:spcPts val="600"/>
              </a:spcBef>
              <a:spcAft>
                <a:spcPts val="0"/>
              </a:spcAft>
            </a:pPr>
            <a:r>
              <a:rPr lang="it-IT" sz="1600" dirty="0"/>
              <a:t>Non applicazione art. 2(3) </a:t>
            </a:r>
            <a:r>
              <a:rPr lang="it-IT" sz="1600" dirty="0" err="1"/>
              <a:t>D.Lgs.</a:t>
            </a:r>
            <a:r>
              <a:rPr lang="it-IT" sz="1600" dirty="0"/>
              <a:t> N.461/1997</a:t>
            </a:r>
            <a:br>
              <a:rPr lang="it-IT" sz="1600" dirty="0"/>
            </a:br>
            <a:r>
              <a:rPr lang="it-IT" sz="1600" dirty="0"/>
              <a:t>(imputazione dividendi al soggetto estero)</a:t>
            </a:r>
          </a:p>
          <a:p>
            <a:pPr>
              <a:lnSpc>
                <a:spcPct val="110000"/>
              </a:lnSpc>
              <a:spcBef>
                <a:spcPts val="600"/>
              </a:spcBef>
              <a:spcAft>
                <a:spcPts val="0"/>
              </a:spcAft>
            </a:pPr>
            <a:r>
              <a:rPr lang="it-IT" sz="1600" dirty="0"/>
              <a:t>B/Co tratta il </a:t>
            </a:r>
            <a:r>
              <a:rPr lang="it-IT" sz="1600" dirty="0" err="1"/>
              <a:t>manufactured</a:t>
            </a:r>
            <a:r>
              <a:rPr lang="it-IT" sz="1600" dirty="0"/>
              <a:t> </a:t>
            </a:r>
            <a:r>
              <a:rPr lang="it-IT" sz="1600" dirty="0" err="1"/>
              <a:t>dividend</a:t>
            </a:r>
            <a:r>
              <a:rPr lang="it-IT" sz="1600" dirty="0"/>
              <a:t> come interamente imponibile</a:t>
            </a:r>
          </a:p>
          <a:p>
            <a:pPr>
              <a:lnSpc>
                <a:spcPct val="110000"/>
              </a:lnSpc>
              <a:spcBef>
                <a:spcPts val="600"/>
              </a:spcBef>
              <a:spcAft>
                <a:spcPts val="0"/>
              </a:spcAft>
            </a:pPr>
            <a:r>
              <a:rPr lang="it-IT" sz="1600" dirty="0"/>
              <a:t>A/Co tratta il dividendo come:</a:t>
            </a:r>
          </a:p>
          <a:p>
            <a:pPr lvl="1">
              <a:lnSpc>
                <a:spcPct val="110000"/>
              </a:lnSpc>
              <a:spcBef>
                <a:spcPts val="600"/>
              </a:spcBef>
              <a:spcAft>
                <a:spcPts val="0"/>
              </a:spcAft>
            </a:pPr>
            <a:r>
              <a:rPr lang="it-IT" sz="1600" dirty="0"/>
              <a:t>Esente se considera il </a:t>
            </a:r>
            <a:r>
              <a:rPr lang="it-IT" sz="1600" dirty="0" err="1"/>
              <a:t>borrower</a:t>
            </a:r>
            <a:r>
              <a:rPr lang="it-IT" sz="1600" dirty="0"/>
              <a:t> proprietario =&gt; no D/NI</a:t>
            </a:r>
          </a:p>
          <a:p>
            <a:pPr lvl="1" algn="l">
              <a:lnSpc>
                <a:spcPct val="110000"/>
              </a:lnSpc>
              <a:spcBef>
                <a:spcPts val="600"/>
              </a:spcBef>
              <a:spcAft>
                <a:spcPts val="0"/>
              </a:spcAft>
            </a:pPr>
            <a:r>
              <a:rPr lang="it-IT" sz="1600" dirty="0"/>
              <a:t>Imponibile se considera il </a:t>
            </a:r>
            <a:r>
              <a:rPr lang="it-IT" sz="1600" dirty="0" err="1"/>
              <a:t>lender</a:t>
            </a:r>
            <a:r>
              <a:rPr lang="it-IT" sz="1600" dirty="0"/>
              <a:t> proprietario</a:t>
            </a:r>
            <a:br>
              <a:rPr lang="it-IT" sz="1600" dirty="0"/>
            </a:br>
            <a:r>
              <a:rPr lang="it-IT" sz="1600" dirty="0"/>
              <a:t>=&gt; doppia tassazione</a:t>
            </a:r>
          </a:p>
          <a:p>
            <a:endParaRPr lang="it-IT" dirty="0"/>
          </a:p>
        </p:txBody>
      </p:sp>
      <p:sp>
        <p:nvSpPr>
          <p:cNvPr id="4" name="Slide Number Placeholder 3"/>
          <p:cNvSpPr>
            <a:spLocks noGrp="1"/>
          </p:cNvSpPr>
          <p:nvPr>
            <p:ph type="sldNum" sz="quarter" idx="12"/>
          </p:nvPr>
        </p:nvSpPr>
        <p:spPr/>
        <p:txBody>
          <a:bodyPr/>
          <a:lstStyle/>
          <a:p>
            <a:fld id="{707450B5-5642-47E3-ACBD-729A0C6CF1C2}" type="slidenum">
              <a:rPr lang="it-IT" smtClean="0"/>
              <a:t>25</a:t>
            </a:fld>
            <a:endParaRPr lang="it-IT"/>
          </a:p>
        </p:txBody>
      </p:sp>
      <p:sp>
        <p:nvSpPr>
          <p:cNvPr id="5" name="Rectangle 4"/>
          <p:cNvSpPr/>
          <p:nvPr/>
        </p:nvSpPr>
        <p:spPr>
          <a:xfrm>
            <a:off x="962025" y="2905126"/>
            <a:ext cx="1028700" cy="666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a:solidFill>
                  <a:schemeClr val="tx1"/>
                </a:solidFill>
              </a:rPr>
              <a:t>A/CO</a:t>
            </a:r>
          </a:p>
          <a:p>
            <a:pPr algn="ctr"/>
            <a:r>
              <a:rPr lang="it-IT" sz="1600" dirty="0">
                <a:solidFill>
                  <a:schemeClr val="tx1"/>
                </a:solidFill>
              </a:rPr>
              <a:t>UE/Extra UE</a:t>
            </a:r>
          </a:p>
        </p:txBody>
      </p:sp>
      <p:sp>
        <p:nvSpPr>
          <p:cNvPr id="6" name="Rectangle 5"/>
          <p:cNvSpPr/>
          <p:nvPr/>
        </p:nvSpPr>
        <p:spPr>
          <a:xfrm>
            <a:off x="3200400" y="2905126"/>
            <a:ext cx="1028700" cy="666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a:solidFill>
                  <a:schemeClr val="tx1"/>
                </a:solidFill>
              </a:rPr>
              <a:t>B/CO</a:t>
            </a:r>
          </a:p>
          <a:p>
            <a:pPr algn="ctr"/>
            <a:r>
              <a:rPr lang="it-IT" sz="1600" dirty="0">
                <a:solidFill>
                  <a:schemeClr val="tx1"/>
                </a:solidFill>
              </a:rPr>
              <a:t>ITA</a:t>
            </a:r>
          </a:p>
        </p:txBody>
      </p:sp>
      <p:sp>
        <p:nvSpPr>
          <p:cNvPr id="7" name="Rectangle 6"/>
          <p:cNvSpPr/>
          <p:nvPr/>
        </p:nvSpPr>
        <p:spPr>
          <a:xfrm>
            <a:off x="933450" y="4467226"/>
            <a:ext cx="1028700" cy="666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a:solidFill>
                  <a:schemeClr val="tx1"/>
                </a:solidFill>
              </a:rPr>
              <a:t>C/CO</a:t>
            </a:r>
          </a:p>
          <a:p>
            <a:pPr algn="ctr"/>
            <a:r>
              <a:rPr lang="it-IT" sz="1600" dirty="0">
                <a:solidFill>
                  <a:schemeClr val="tx1"/>
                </a:solidFill>
              </a:rPr>
              <a:t>ITA</a:t>
            </a:r>
          </a:p>
        </p:txBody>
      </p:sp>
      <p:cxnSp>
        <p:nvCxnSpPr>
          <p:cNvPr id="8" name="Straight Arrow Connector 7"/>
          <p:cNvCxnSpPr>
            <a:stCxn id="7" idx="0"/>
          </p:cNvCxnSpPr>
          <p:nvPr/>
        </p:nvCxnSpPr>
        <p:spPr>
          <a:xfrm flipV="1">
            <a:off x="1447800" y="3590926"/>
            <a:ext cx="0" cy="876300"/>
          </a:xfrm>
          <a:prstGeom prst="straightConnector1">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0" name="TextBox 9"/>
          <p:cNvSpPr txBox="1"/>
          <p:nvPr/>
        </p:nvSpPr>
        <p:spPr>
          <a:xfrm>
            <a:off x="591015" y="3806827"/>
            <a:ext cx="923925" cy="307777"/>
          </a:xfrm>
          <a:prstGeom prst="rect">
            <a:avLst/>
          </a:prstGeom>
          <a:noFill/>
        </p:spPr>
        <p:txBody>
          <a:bodyPr wrap="square" rtlCol="0">
            <a:spAutoFit/>
          </a:bodyPr>
          <a:lstStyle/>
          <a:p>
            <a:r>
              <a:rPr lang="it-IT" sz="1400" dirty="0" err="1"/>
              <a:t>Dividends</a:t>
            </a:r>
            <a:endParaRPr lang="it-IT" sz="1400" dirty="0"/>
          </a:p>
        </p:txBody>
      </p:sp>
      <p:sp>
        <p:nvSpPr>
          <p:cNvPr id="12" name="TextBox 11"/>
          <p:cNvSpPr txBox="1"/>
          <p:nvPr/>
        </p:nvSpPr>
        <p:spPr>
          <a:xfrm>
            <a:off x="1638300" y="2209800"/>
            <a:ext cx="2114550" cy="307777"/>
          </a:xfrm>
          <a:prstGeom prst="rect">
            <a:avLst/>
          </a:prstGeom>
          <a:noFill/>
        </p:spPr>
        <p:txBody>
          <a:bodyPr wrap="square" rtlCol="0">
            <a:spAutoFit/>
          </a:bodyPr>
          <a:lstStyle/>
          <a:p>
            <a:r>
              <a:rPr lang="it-IT" sz="1400" dirty="0" err="1"/>
              <a:t>Manufactured</a:t>
            </a:r>
            <a:r>
              <a:rPr lang="it-IT" sz="1400" dirty="0"/>
              <a:t> </a:t>
            </a:r>
            <a:r>
              <a:rPr lang="it-IT" sz="1400" dirty="0" err="1"/>
              <a:t>dividend</a:t>
            </a:r>
            <a:endParaRPr lang="it-IT" sz="1400" dirty="0"/>
          </a:p>
        </p:txBody>
      </p:sp>
      <p:sp>
        <p:nvSpPr>
          <p:cNvPr id="13" name="Left Arrow 12"/>
          <p:cNvSpPr/>
          <p:nvPr/>
        </p:nvSpPr>
        <p:spPr>
          <a:xfrm>
            <a:off x="2009776" y="2990850"/>
            <a:ext cx="1104899" cy="501451"/>
          </a:xfrm>
          <a:prstGeom prst="leftArrow">
            <a:avLst>
              <a:gd name="adj1" fmla="val 50000"/>
              <a:gd name="adj2" fmla="val 45082"/>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200" dirty="0">
                <a:solidFill>
                  <a:schemeClr val="tx1"/>
                </a:solidFill>
              </a:rPr>
              <a:t>Stock </a:t>
            </a:r>
            <a:r>
              <a:rPr lang="it-IT" sz="1200" dirty="0" err="1">
                <a:solidFill>
                  <a:schemeClr val="tx1"/>
                </a:solidFill>
              </a:rPr>
              <a:t>loan</a:t>
            </a:r>
            <a:endParaRPr lang="it-IT" sz="1200" dirty="0">
              <a:solidFill>
                <a:schemeClr val="tx1"/>
              </a:solidFill>
            </a:endParaRPr>
          </a:p>
        </p:txBody>
      </p:sp>
      <p:cxnSp>
        <p:nvCxnSpPr>
          <p:cNvPr id="15" name="Elbow Connector 14"/>
          <p:cNvCxnSpPr>
            <a:stCxn id="5" idx="0"/>
            <a:endCxn id="6" idx="0"/>
          </p:cNvCxnSpPr>
          <p:nvPr/>
        </p:nvCxnSpPr>
        <p:spPr>
          <a:xfrm rot="5400000" flipH="1" flipV="1">
            <a:off x="2595562" y="1785939"/>
            <a:ext cx="12700" cy="2238375"/>
          </a:xfrm>
          <a:prstGeom prst="bentConnector3">
            <a:avLst>
              <a:gd name="adj1" fmla="val 270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39953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DNI deduzione senza inclusione </a:t>
            </a:r>
            <a:br>
              <a:rPr lang="it-IT" altLang="it-IT" dirty="0"/>
            </a:br>
            <a:r>
              <a:rPr lang="it-IT" altLang="it-IT" sz="2400" dirty="0"/>
              <a:t>(i) trasferimento ibrido, art. 6(1)(r)(2) – Esempio 2: </a:t>
            </a:r>
            <a:r>
              <a:rPr lang="it-IT" altLang="it-IT" sz="2400" dirty="0" err="1"/>
              <a:t>lender</a:t>
            </a:r>
            <a:r>
              <a:rPr lang="it-IT" altLang="it-IT" sz="2400" dirty="0"/>
              <a:t> UE</a:t>
            </a:r>
            <a:endParaRPr lang="it-IT" dirty="0"/>
          </a:p>
        </p:txBody>
      </p:sp>
      <p:sp>
        <p:nvSpPr>
          <p:cNvPr id="4" name="Slide Number Placeholder 3"/>
          <p:cNvSpPr>
            <a:spLocks noGrp="1"/>
          </p:cNvSpPr>
          <p:nvPr>
            <p:ph type="sldNum" sz="quarter" idx="12"/>
          </p:nvPr>
        </p:nvSpPr>
        <p:spPr/>
        <p:txBody>
          <a:bodyPr/>
          <a:lstStyle/>
          <a:p>
            <a:fld id="{707450B5-5642-47E3-ACBD-729A0C6CF1C2}" type="slidenum">
              <a:rPr lang="it-IT" smtClean="0"/>
              <a:t>26</a:t>
            </a:fld>
            <a:endParaRPr lang="it-IT"/>
          </a:p>
        </p:txBody>
      </p:sp>
      <p:sp>
        <p:nvSpPr>
          <p:cNvPr id="20" name="Rectangle 19"/>
          <p:cNvSpPr/>
          <p:nvPr/>
        </p:nvSpPr>
        <p:spPr>
          <a:xfrm>
            <a:off x="962025" y="2905126"/>
            <a:ext cx="1028700" cy="666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a:solidFill>
                  <a:schemeClr val="tx1"/>
                </a:solidFill>
              </a:rPr>
              <a:t>A/CO</a:t>
            </a:r>
          </a:p>
          <a:p>
            <a:pPr algn="ctr"/>
            <a:r>
              <a:rPr lang="it-IT" sz="1600" dirty="0">
                <a:solidFill>
                  <a:schemeClr val="tx1"/>
                </a:solidFill>
              </a:rPr>
              <a:t>UE</a:t>
            </a:r>
          </a:p>
        </p:txBody>
      </p:sp>
      <p:sp>
        <p:nvSpPr>
          <p:cNvPr id="21" name="Rectangle 20"/>
          <p:cNvSpPr/>
          <p:nvPr/>
        </p:nvSpPr>
        <p:spPr>
          <a:xfrm>
            <a:off x="3200400" y="2905126"/>
            <a:ext cx="1028700" cy="666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a:solidFill>
                  <a:schemeClr val="tx1"/>
                </a:solidFill>
              </a:rPr>
              <a:t>B/CO</a:t>
            </a:r>
          </a:p>
          <a:p>
            <a:pPr algn="ctr"/>
            <a:r>
              <a:rPr lang="it-IT" sz="1600" dirty="0">
                <a:solidFill>
                  <a:schemeClr val="tx1"/>
                </a:solidFill>
              </a:rPr>
              <a:t>ITA</a:t>
            </a:r>
          </a:p>
        </p:txBody>
      </p:sp>
      <p:sp>
        <p:nvSpPr>
          <p:cNvPr id="22" name="Rectangle 21"/>
          <p:cNvSpPr/>
          <p:nvPr/>
        </p:nvSpPr>
        <p:spPr>
          <a:xfrm>
            <a:off x="3200400" y="4448176"/>
            <a:ext cx="1028700" cy="666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a:solidFill>
                  <a:schemeClr val="tx1"/>
                </a:solidFill>
              </a:rPr>
              <a:t>C/CO</a:t>
            </a:r>
          </a:p>
          <a:p>
            <a:pPr algn="ctr"/>
            <a:r>
              <a:rPr lang="it-IT" sz="1600" dirty="0">
                <a:solidFill>
                  <a:schemeClr val="tx1"/>
                </a:solidFill>
              </a:rPr>
              <a:t>ITA</a:t>
            </a:r>
          </a:p>
        </p:txBody>
      </p:sp>
      <p:cxnSp>
        <p:nvCxnSpPr>
          <p:cNvPr id="24" name="Straight Arrow Connector 23"/>
          <p:cNvCxnSpPr/>
          <p:nvPr/>
        </p:nvCxnSpPr>
        <p:spPr>
          <a:xfrm flipV="1">
            <a:off x="3714750" y="3581401"/>
            <a:ext cx="0" cy="876300"/>
          </a:xfrm>
          <a:prstGeom prst="straightConnector1">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Right Arrow 24"/>
          <p:cNvSpPr/>
          <p:nvPr/>
        </p:nvSpPr>
        <p:spPr>
          <a:xfrm>
            <a:off x="2066925" y="2971801"/>
            <a:ext cx="1076325" cy="533400"/>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200" dirty="0">
                <a:solidFill>
                  <a:schemeClr val="tx1"/>
                </a:solidFill>
              </a:rPr>
              <a:t>Stock </a:t>
            </a:r>
            <a:r>
              <a:rPr lang="it-IT" sz="1200" dirty="0" err="1">
                <a:solidFill>
                  <a:schemeClr val="tx1"/>
                </a:solidFill>
              </a:rPr>
              <a:t>loan</a:t>
            </a:r>
            <a:endParaRPr lang="it-IT" sz="1200" dirty="0">
              <a:solidFill>
                <a:schemeClr val="tx1"/>
              </a:solidFill>
            </a:endParaRPr>
          </a:p>
        </p:txBody>
      </p:sp>
      <p:sp>
        <p:nvSpPr>
          <p:cNvPr id="26" name="TextBox 25"/>
          <p:cNvSpPr txBox="1"/>
          <p:nvPr/>
        </p:nvSpPr>
        <p:spPr>
          <a:xfrm>
            <a:off x="2771774" y="3886200"/>
            <a:ext cx="923925" cy="307777"/>
          </a:xfrm>
          <a:prstGeom prst="rect">
            <a:avLst/>
          </a:prstGeom>
          <a:noFill/>
        </p:spPr>
        <p:txBody>
          <a:bodyPr wrap="square" rtlCol="0">
            <a:spAutoFit/>
          </a:bodyPr>
          <a:lstStyle/>
          <a:p>
            <a:r>
              <a:rPr lang="it-IT" sz="1400" dirty="0" err="1"/>
              <a:t>Dividends</a:t>
            </a:r>
            <a:endParaRPr lang="it-IT" sz="1400" dirty="0"/>
          </a:p>
        </p:txBody>
      </p:sp>
      <p:cxnSp>
        <p:nvCxnSpPr>
          <p:cNvPr id="28" name="Elbow Connector 27"/>
          <p:cNvCxnSpPr>
            <a:stCxn id="21" idx="0"/>
            <a:endCxn id="20" idx="0"/>
          </p:cNvCxnSpPr>
          <p:nvPr/>
        </p:nvCxnSpPr>
        <p:spPr>
          <a:xfrm rot="16200000" flipV="1">
            <a:off x="2595563" y="1785938"/>
            <a:ext cx="12700" cy="2238375"/>
          </a:xfrm>
          <a:prstGeom prst="bentConnector3">
            <a:avLst>
              <a:gd name="adj1" fmla="val 2699984"/>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638300" y="2209800"/>
            <a:ext cx="2114550" cy="307777"/>
          </a:xfrm>
          <a:prstGeom prst="rect">
            <a:avLst/>
          </a:prstGeom>
          <a:noFill/>
        </p:spPr>
        <p:txBody>
          <a:bodyPr wrap="square" rtlCol="0">
            <a:spAutoFit/>
          </a:bodyPr>
          <a:lstStyle/>
          <a:p>
            <a:r>
              <a:rPr lang="it-IT" sz="1400" dirty="0" err="1"/>
              <a:t>Manufactured</a:t>
            </a:r>
            <a:r>
              <a:rPr lang="it-IT" sz="1400" dirty="0"/>
              <a:t> </a:t>
            </a:r>
            <a:r>
              <a:rPr lang="it-IT" sz="1400" dirty="0" err="1"/>
              <a:t>dividend</a:t>
            </a:r>
            <a:endParaRPr lang="it-IT" sz="1400" dirty="0"/>
          </a:p>
        </p:txBody>
      </p:sp>
      <p:sp>
        <p:nvSpPr>
          <p:cNvPr id="31" name="Content Placeholder 30"/>
          <p:cNvSpPr>
            <a:spLocks noGrp="1"/>
          </p:cNvSpPr>
          <p:nvPr>
            <p:ph idx="1"/>
          </p:nvPr>
        </p:nvSpPr>
        <p:spPr>
          <a:xfrm>
            <a:off x="4752975" y="1580355"/>
            <a:ext cx="6922352" cy="4611689"/>
          </a:xfrm>
        </p:spPr>
        <p:txBody>
          <a:bodyPr>
            <a:normAutofit lnSpcReduction="10000"/>
          </a:bodyPr>
          <a:lstStyle/>
          <a:p>
            <a:pPr marL="0" indent="0">
              <a:buNone/>
            </a:pPr>
            <a:r>
              <a:rPr lang="it-IT" sz="2400" b="1" dirty="0"/>
              <a:t>D/NI</a:t>
            </a:r>
            <a:endParaRPr lang="it-IT" b="1" dirty="0"/>
          </a:p>
          <a:p>
            <a:pPr marL="0" indent="0">
              <a:lnSpc>
                <a:spcPct val="110000"/>
              </a:lnSpc>
              <a:spcBef>
                <a:spcPts val="600"/>
              </a:spcBef>
              <a:spcAft>
                <a:spcPts val="0"/>
              </a:spcAft>
              <a:buNone/>
            </a:pPr>
            <a:r>
              <a:rPr lang="it-IT" sz="1600" dirty="0"/>
              <a:t>A/Co: </a:t>
            </a:r>
            <a:r>
              <a:rPr lang="it-IT" sz="1600" dirty="0" err="1"/>
              <a:t>lender</a:t>
            </a:r>
            <a:endParaRPr lang="it-IT" sz="1600" dirty="0"/>
          </a:p>
          <a:p>
            <a:pPr marL="0" indent="0">
              <a:lnSpc>
                <a:spcPct val="110000"/>
              </a:lnSpc>
              <a:spcBef>
                <a:spcPts val="600"/>
              </a:spcBef>
              <a:spcAft>
                <a:spcPts val="0"/>
              </a:spcAft>
              <a:buNone/>
            </a:pPr>
            <a:r>
              <a:rPr lang="it-IT" sz="1600" dirty="0"/>
              <a:t>B/Co: </a:t>
            </a:r>
            <a:r>
              <a:rPr lang="it-IT" sz="1600" dirty="0" err="1"/>
              <a:t>borrower</a:t>
            </a:r>
            <a:endParaRPr lang="it-IT" sz="1600" dirty="0"/>
          </a:p>
          <a:p>
            <a:pPr marL="0" indent="0">
              <a:lnSpc>
                <a:spcPct val="110000"/>
              </a:lnSpc>
              <a:spcBef>
                <a:spcPts val="600"/>
              </a:spcBef>
              <a:spcAft>
                <a:spcPts val="0"/>
              </a:spcAft>
              <a:buNone/>
            </a:pPr>
            <a:r>
              <a:rPr lang="it-IT" sz="1600" dirty="0"/>
              <a:t>B/Co: corrisponde un </a:t>
            </a:r>
            <a:r>
              <a:rPr lang="it-IT" sz="1600" dirty="0" err="1"/>
              <a:t>manufactured</a:t>
            </a:r>
            <a:r>
              <a:rPr lang="it-IT" sz="1600" dirty="0"/>
              <a:t> </a:t>
            </a:r>
            <a:r>
              <a:rPr lang="it-IT" sz="1600" dirty="0" err="1"/>
              <a:t>dividend</a:t>
            </a:r>
            <a:r>
              <a:rPr lang="it-IT" sz="1600" dirty="0"/>
              <a:t> ad A/Co</a:t>
            </a:r>
          </a:p>
          <a:p>
            <a:pPr marL="0" indent="0">
              <a:lnSpc>
                <a:spcPct val="110000"/>
              </a:lnSpc>
              <a:spcBef>
                <a:spcPts val="600"/>
              </a:spcBef>
              <a:spcAft>
                <a:spcPts val="0"/>
              </a:spcAft>
              <a:buNone/>
            </a:pPr>
            <a:endParaRPr lang="it-IT" sz="1800" b="1" dirty="0"/>
          </a:p>
          <a:p>
            <a:pPr marL="0" indent="0">
              <a:lnSpc>
                <a:spcPct val="110000"/>
              </a:lnSpc>
              <a:spcBef>
                <a:spcPts val="600"/>
              </a:spcBef>
              <a:spcAft>
                <a:spcPts val="0"/>
              </a:spcAft>
              <a:buNone/>
            </a:pPr>
            <a:r>
              <a:rPr lang="it-IT" sz="1800" b="1" dirty="0"/>
              <a:t>Conseguenze:</a:t>
            </a:r>
          </a:p>
          <a:p>
            <a:pPr>
              <a:lnSpc>
                <a:spcPct val="110000"/>
              </a:lnSpc>
              <a:spcBef>
                <a:spcPts val="600"/>
              </a:spcBef>
              <a:spcAft>
                <a:spcPts val="0"/>
              </a:spcAft>
            </a:pPr>
            <a:r>
              <a:rPr lang="it-IT" sz="1600" dirty="0"/>
              <a:t>Secondo normativa italiana dividendi attribuiti a B/Co</a:t>
            </a:r>
          </a:p>
          <a:p>
            <a:pPr algn="l">
              <a:lnSpc>
                <a:spcPct val="110000"/>
              </a:lnSpc>
              <a:spcBef>
                <a:spcPts val="600"/>
              </a:spcBef>
              <a:spcAft>
                <a:spcPts val="0"/>
              </a:spcAft>
            </a:pPr>
            <a:r>
              <a:rPr lang="it-IT" sz="1600" dirty="0"/>
              <a:t>Non applicazione art. 2(3) </a:t>
            </a:r>
            <a:r>
              <a:rPr lang="it-IT" sz="1600" dirty="0" err="1"/>
              <a:t>D.Lgs.</a:t>
            </a:r>
            <a:r>
              <a:rPr lang="it-IT" sz="1600" dirty="0"/>
              <a:t> N.461/1997 </a:t>
            </a:r>
            <a:br>
              <a:rPr lang="it-IT" sz="1600" dirty="0"/>
            </a:br>
            <a:r>
              <a:rPr lang="it-IT" sz="1400" dirty="0"/>
              <a:t>(in quanto A/Co ha diritto a 1,2% WHT, sostanzialmente art. 89(2) TUIR)</a:t>
            </a:r>
          </a:p>
          <a:p>
            <a:pPr>
              <a:lnSpc>
                <a:spcPct val="110000"/>
              </a:lnSpc>
              <a:spcBef>
                <a:spcPts val="600"/>
              </a:spcBef>
              <a:spcAft>
                <a:spcPts val="0"/>
              </a:spcAft>
            </a:pPr>
            <a:r>
              <a:rPr lang="it-IT" sz="1600" dirty="0"/>
              <a:t>B/Co esenta il dividendo e deduce il </a:t>
            </a:r>
            <a:r>
              <a:rPr lang="it-IT" sz="1600" dirty="0" err="1"/>
              <a:t>manufactured</a:t>
            </a:r>
            <a:r>
              <a:rPr lang="it-IT" sz="1600" dirty="0"/>
              <a:t> </a:t>
            </a:r>
            <a:r>
              <a:rPr lang="it-IT" sz="1600" dirty="0" err="1"/>
              <a:t>dividend</a:t>
            </a:r>
            <a:endParaRPr lang="it-IT" sz="1600" dirty="0"/>
          </a:p>
          <a:p>
            <a:pPr>
              <a:lnSpc>
                <a:spcPct val="110000"/>
              </a:lnSpc>
              <a:spcBef>
                <a:spcPts val="600"/>
              </a:spcBef>
              <a:spcAft>
                <a:spcPts val="0"/>
              </a:spcAft>
            </a:pPr>
            <a:r>
              <a:rPr lang="it-IT" sz="1600" dirty="0"/>
              <a:t>A/Co tratta il </a:t>
            </a:r>
            <a:r>
              <a:rPr lang="it-IT" sz="1600" dirty="0" err="1"/>
              <a:t>manufactured</a:t>
            </a:r>
            <a:r>
              <a:rPr lang="it-IT" sz="1600" dirty="0"/>
              <a:t> </a:t>
            </a:r>
            <a:r>
              <a:rPr lang="it-IT" sz="1600" dirty="0" err="1"/>
              <a:t>dividend</a:t>
            </a:r>
            <a:r>
              <a:rPr lang="it-IT" sz="1600" dirty="0"/>
              <a:t> come dividendo esente</a:t>
            </a:r>
          </a:p>
          <a:p>
            <a:pPr>
              <a:lnSpc>
                <a:spcPct val="110000"/>
              </a:lnSpc>
              <a:spcBef>
                <a:spcPts val="600"/>
              </a:spcBef>
              <a:spcAft>
                <a:spcPts val="0"/>
              </a:spcAft>
            </a:pPr>
            <a:r>
              <a:rPr lang="it-IT" sz="1600" dirty="0" err="1"/>
              <a:t>Primary</a:t>
            </a:r>
            <a:r>
              <a:rPr lang="it-IT" sz="1600" dirty="0"/>
              <a:t> </a:t>
            </a:r>
            <a:r>
              <a:rPr lang="it-IT" sz="1600" dirty="0" err="1"/>
              <a:t>rule</a:t>
            </a:r>
            <a:r>
              <a:rPr lang="it-IT" sz="1600" dirty="0"/>
              <a:t>: </a:t>
            </a:r>
            <a:r>
              <a:rPr lang="it-IT" sz="1600" dirty="0" err="1"/>
              <a:t>deny</a:t>
            </a:r>
            <a:r>
              <a:rPr lang="it-IT" sz="1600" dirty="0"/>
              <a:t> the </a:t>
            </a:r>
            <a:r>
              <a:rPr lang="it-IT" sz="1600" dirty="0" err="1"/>
              <a:t>deduction</a:t>
            </a:r>
            <a:r>
              <a:rPr lang="it-IT" sz="1600" dirty="0"/>
              <a:t> (B/Co)</a:t>
            </a:r>
          </a:p>
          <a:p>
            <a:pPr>
              <a:lnSpc>
                <a:spcPct val="110000"/>
              </a:lnSpc>
              <a:spcBef>
                <a:spcPts val="600"/>
              </a:spcBef>
              <a:spcAft>
                <a:spcPts val="0"/>
              </a:spcAft>
            </a:pPr>
            <a:r>
              <a:rPr lang="it-IT" sz="1600" dirty="0"/>
              <a:t>Ritenuta sul </a:t>
            </a:r>
            <a:r>
              <a:rPr lang="it-IT" sz="1600" dirty="0" err="1"/>
              <a:t>manufactured</a:t>
            </a:r>
            <a:r>
              <a:rPr lang="it-IT" sz="1600" dirty="0"/>
              <a:t> </a:t>
            </a:r>
            <a:r>
              <a:rPr lang="it-IT" sz="1600" dirty="0" err="1"/>
              <a:t>dividend</a:t>
            </a:r>
            <a:r>
              <a:rPr lang="it-IT" sz="1600" dirty="0"/>
              <a:t> </a:t>
            </a:r>
          </a:p>
        </p:txBody>
      </p:sp>
    </p:spTree>
    <p:extLst>
      <p:ext uri="{BB962C8B-B14F-4D97-AF65-F5344CB8AC3E}">
        <p14:creationId xmlns:p14="http://schemas.microsoft.com/office/powerpoint/2010/main" val="10112096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DNI deduzione senza inclusione </a:t>
            </a:r>
            <a:br>
              <a:rPr lang="it-IT" altLang="it-IT" dirty="0"/>
            </a:br>
            <a:r>
              <a:rPr lang="it-IT" altLang="it-IT" sz="2400" dirty="0"/>
              <a:t>(i) trasferimento ibrido, art. 6(1)(r)(2) – Esempio 3: </a:t>
            </a:r>
            <a:r>
              <a:rPr lang="it-IT" altLang="it-IT" sz="2400" dirty="0" err="1"/>
              <a:t>lender</a:t>
            </a:r>
            <a:r>
              <a:rPr lang="it-IT" altLang="it-IT" sz="2400" dirty="0"/>
              <a:t> extra UE</a:t>
            </a:r>
            <a:endParaRPr lang="it-IT" dirty="0"/>
          </a:p>
        </p:txBody>
      </p:sp>
      <p:sp>
        <p:nvSpPr>
          <p:cNvPr id="3" name="Content Placeholder 2"/>
          <p:cNvSpPr>
            <a:spLocks noGrp="1"/>
          </p:cNvSpPr>
          <p:nvPr>
            <p:ph idx="1"/>
          </p:nvPr>
        </p:nvSpPr>
        <p:spPr>
          <a:xfrm>
            <a:off x="4895849" y="1625599"/>
            <a:ext cx="6779477" cy="4730751"/>
          </a:xfrm>
        </p:spPr>
        <p:txBody>
          <a:bodyPr>
            <a:normAutofit fontScale="92500" lnSpcReduction="10000"/>
          </a:bodyPr>
          <a:lstStyle/>
          <a:p>
            <a:pPr marL="0" indent="0">
              <a:buNone/>
            </a:pPr>
            <a:r>
              <a:rPr lang="it-IT" sz="1800" b="1" dirty="0"/>
              <a:t>D/NI</a:t>
            </a:r>
            <a:endParaRPr lang="it-IT" sz="1600" b="1" dirty="0"/>
          </a:p>
          <a:p>
            <a:pPr marL="0" indent="0">
              <a:lnSpc>
                <a:spcPct val="110000"/>
              </a:lnSpc>
              <a:spcBef>
                <a:spcPts val="600"/>
              </a:spcBef>
              <a:spcAft>
                <a:spcPts val="0"/>
              </a:spcAft>
              <a:buNone/>
            </a:pPr>
            <a:r>
              <a:rPr lang="it-IT" sz="1700" dirty="0"/>
              <a:t>A/Co: </a:t>
            </a:r>
            <a:r>
              <a:rPr lang="it-IT" sz="1700" dirty="0" err="1"/>
              <a:t>lender</a:t>
            </a:r>
            <a:endParaRPr lang="it-IT" sz="1700" dirty="0"/>
          </a:p>
          <a:p>
            <a:pPr marL="0" indent="0">
              <a:lnSpc>
                <a:spcPct val="110000"/>
              </a:lnSpc>
              <a:spcBef>
                <a:spcPts val="600"/>
              </a:spcBef>
              <a:spcAft>
                <a:spcPts val="0"/>
              </a:spcAft>
              <a:buNone/>
            </a:pPr>
            <a:r>
              <a:rPr lang="it-IT" sz="1700" dirty="0"/>
              <a:t>B/Co: </a:t>
            </a:r>
            <a:r>
              <a:rPr lang="it-IT" sz="1700" dirty="0" err="1"/>
              <a:t>borrower</a:t>
            </a:r>
            <a:endParaRPr lang="it-IT" sz="1700" dirty="0"/>
          </a:p>
          <a:p>
            <a:pPr marL="0" indent="0">
              <a:lnSpc>
                <a:spcPct val="110000"/>
              </a:lnSpc>
              <a:spcBef>
                <a:spcPts val="600"/>
              </a:spcBef>
              <a:spcAft>
                <a:spcPts val="0"/>
              </a:spcAft>
              <a:buNone/>
            </a:pPr>
            <a:r>
              <a:rPr lang="it-IT" sz="1700" dirty="0"/>
              <a:t>B/Co: corrisponde un </a:t>
            </a:r>
            <a:r>
              <a:rPr lang="it-IT" sz="1700" dirty="0" err="1"/>
              <a:t>manufactured</a:t>
            </a:r>
            <a:r>
              <a:rPr lang="it-IT" sz="1700" dirty="0"/>
              <a:t> </a:t>
            </a:r>
            <a:r>
              <a:rPr lang="it-IT" sz="1700" dirty="0" err="1"/>
              <a:t>dividend</a:t>
            </a:r>
            <a:r>
              <a:rPr lang="it-IT" sz="1700" dirty="0"/>
              <a:t> ad A/Co</a:t>
            </a:r>
          </a:p>
          <a:p>
            <a:pPr marL="0" indent="0">
              <a:lnSpc>
                <a:spcPct val="110000"/>
              </a:lnSpc>
              <a:spcBef>
                <a:spcPts val="600"/>
              </a:spcBef>
              <a:spcAft>
                <a:spcPts val="0"/>
              </a:spcAft>
              <a:buNone/>
            </a:pPr>
            <a:endParaRPr lang="it-IT" sz="1800" b="1" dirty="0"/>
          </a:p>
          <a:p>
            <a:pPr marL="0" indent="0">
              <a:lnSpc>
                <a:spcPct val="110000"/>
              </a:lnSpc>
              <a:spcBef>
                <a:spcPts val="600"/>
              </a:spcBef>
              <a:spcAft>
                <a:spcPts val="0"/>
              </a:spcAft>
              <a:buNone/>
            </a:pPr>
            <a:r>
              <a:rPr lang="it-IT" sz="1800" b="1" dirty="0"/>
              <a:t>Conseguenze:</a:t>
            </a:r>
          </a:p>
          <a:p>
            <a:pPr>
              <a:lnSpc>
                <a:spcPct val="110000"/>
              </a:lnSpc>
              <a:spcBef>
                <a:spcPts val="600"/>
              </a:spcBef>
              <a:spcAft>
                <a:spcPts val="0"/>
              </a:spcAft>
            </a:pPr>
            <a:r>
              <a:rPr lang="it-IT" sz="1700" dirty="0"/>
              <a:t>Secondo normativa italiana dividendi attribuiti a B/Co</a:t>
            </a:r>
          </a:p>
          <a:p>
            <a:pPr algn="l">
              <a:lnSpc>
                <a:spcPct val="110000"/>
              </a:lnSpc>
              <a:spcBef>
                <a:spcPts val="600"/>
              </a:spcBef>
              <a:spcAft>
                <a:spcPts val="0"/>
              </a:spcAft>
            </a:pPr>
            <a:r>
              <a:rPr lang="it-IT" sz="1700" u="sng" dirty="0"/>
              <a:t>Applicazione</a:t>
            </a:r>
            <a:r>
              <a:rPr lang="it-IT" sz="1700" dirty="0"/>
              <a:t> art. 2(3) </a:t>
            </a:r>
            <a:r>
              <a:rPr lang="it-IT" sz="1700" dirty="0" err="1"/>
              <a:t>D.Lgs.</a:t>
            </a:r>
            <a:r>
              <a:rPr lang="it-IT" sz="1700" dirty="0"/>
              <a:t> N.461/1997 </a:t>
            </a:r>
            <a:br>
              <a:rPr lang="it-IT" sz="1700" dirty="0"/>
            </a:br>
            <a:r>
              <a:rPr lang="it-IT" sz="1700" dirty="0"/>
              <a:t>=&gt; piena imponibilità dividendi</a:t>
            </a:r>
          </a:p>
          <a:p>
            <a:pPr>
              <a:lnSpc>
                <a:spcPct val="110000"/>
              </a:lnSpc>
              <a:spcBef>
                <a:spcPts val="600"/>
              </a:spcBef>
              <a:spcAft>
                <a:spcPts val="0"/>
              </a:spcAft>
            </a:pPr>
            <a:r>
              <a:rPr lang="it-IT" sz="1700" dirty="0"/>
              <a:t>B/Co tassa il dividendo e deduce il </a:t>
            </a:r>
            <a:r>
              <a:rPr lang="it-IT" sz="1700" dirty="0" err="1"/>
              <a:t>manufactured</a:t>
            </a:r>
            <a:r>
              <a:rPr lang="it-IT" sz="1700" dirty="0"/>
              <a:t> </a:t>
            </a:r>
            <a:r>
              <a:rPr lang="it-IT" sz="1700" dirty="0" err="1"/>
              <a:t>dividend</a:t>
            </a:r>
            <a:endParaRPr lang="it-IT" sz="1700" dirty="0"/>
          </a:p>
          <a:p>
            <a:pPr>
              <a:lnSpc>
                <a:spcPct val="110000"/>
              </a:lnSpc>
              <a:spcBef>
                <a:spcPts val="600"/>
              </a:spcBef>
              <a:spcAft>
                <a:spcPts val="0"/>
              </a:spcAft>
            </a:pPr>
            <a:r>
              <a:rPr lang="it-IT" sz="1700" dirty="0"/>
              <a:t>A/Co tratta il </a:t>
            </a:r>
            <a:r>
              <a:rPr lang="it-IT" sz="1700" dirty="0" err="1"/>
              <a:t>manufactured</a:t>
            </a:r>
            <a:r>
              <a:rPr lang="it-IT" sz="1700" dirty="0"/>
              <a:t> </a:t>
            </a:r>
            <a:r>
              <a:rPr lang="it-IT" sz="1700" dirty="0" err="1"/>
              <a:t>dividend</a:t>
            </a:r>
            <a:r>
              <a:rPr lang="it-IT" sz="1700" dirty="0"/>
              <a:t> come dividendo esente</a:t>
            </a:r>
          </a:p>
          <a:p>
            <a:pPr>
              <a:lnSpc>
                <a:spcPct val="110000"/>
              </a:lnSpc>
              <a:spcBef>
                <a:spcPts val="600"/>
              </a:spcBef>
              <a:spcAft>
                <a:spcPts val="0"/>
              </a:spcAft>
            </a:pPr>
            <a:r>
              <a:rPr lang="it-IT" sz="1700" dirty="0" err="1"/>
              <a:t>Primary</a:t>
            </a:r>
            <a:r>
              <a:rPr lang="it-IT" sz="1700" dirty="0"/>
              <a:t> </a:t>
            </a:r>
            <a:r>
              <a:rPr lang="it-IT" sz="1700" dirty="0" err="1"/>
              <a:t>rule</a:t>
            </a:r>
            <a:r>
              <a:rPr lang="it-IT" sz="1700" dirty="0"/>
              <a:t>: </a:t>
            </a:r>
            <a:r>
              <a:rPr lang="it-IT" sz="1700" dirty="0" err="1"/>
              <a:t>deny</a:t>
            </a:r>
            <a:r>
              <a:rPr lang="it-IT" sz="1700" dirty="0"/>
              <a:t> the </a:t>
            </a:r>
            <a:r>
              <a:rPr lang="it-IT" sz="1700" dirty="0" err="1"/>
              <a:t>deduction</a:t>
            </a:r>
            <a:r>
              <a:rPr lang="it-IT" sz="1700" dirty="0"/>
              <a:t> (B/Co) =&gt; </a:t>
            </a:r>
            <a:r>
              <a:rPr lang="it-IT" sz="1700" b="1" dirty="0"/>
              <a:t>doppia tassazione</a:t>
            </a:r>
          </a:p>
          <a:p>
            <a:pPr>
              <a:lnSpc>
                <a:spcPct val="110000"/>
              </a:lnSpc>
              <a:spcBef>
                <a:spcPts val="600"/>
              </a:spcBef>
              <a:spcAft>
                <a:spcPts val="0"/>
              </a:spcAft>
            </a:pPr>
            <a:r>
              <a:rPr lang="it-IT" sz="1700" dirty="0"/>
              <a:t>Alla quale si aggiunge la ritenuta</a:t>
            </a:r>
          </a:p>
          <a:p>
            <a:pPr>
              <a:lnSpc>
                <a:spcPct val="110000"/>
              </a:lnSpc>
              <a:spcBef>
                <a:spcPts val="600"/>
              </a:spcBef>
              <a:spcAft>
                <a:spcPts val="0"/>
              </a:spcAft>
            </a:pPr>
            <a:r>
              <a:rPr lang="it-IT" sz="1700" dirty="0"/>
              <a:t>Disapplicazione in sede di interpello? Correttivo ATAD?</a:t>
            </a:r>
          </a:p>
        </p:txBody>
      </p:sp>
      <p:sp>
        <p:nvSpPr>
          <p:cNvPr id="4" name="Slide Number Placeholder 3"/>
          <p:cNvSpPr>
            <a:spLocks noGrp="1"/>
          </p:cNvSpPr>
          <p:nvPr>
            <p:ph type="sldNum" sz="quarter" idx="12"/>
          </p:nvPr>
        </p:nvSpPr>
        <p:spPr/>
        <p:txBody>
          <a:bodyPr/>
          <a:lstStyle/>
          <a:p>
            <a:fld id="{707450B5-5642-47E3-ACBD-729A0C6CF1C2}" type="slidenum">
              <a:rPr lang="it-IT" smtClean="0"/>
              <a:t>27</a:t>
            </a:fld>
            <a:endParaRPr lang="it-IT"/>
          </a:p>
        </p:txBody>
      </p:sp>
      <p:sp>
        <p:nvSpPr>
          <p:cNvPr id="5" name="Rectangle 4"/>
          <p:cNvSpPr/>
          <p:nvPr/>
        </p:nvSpPr>
        <p:spPr>
          <a:xfrm>
            <a:off x="962025" y="2905126"/>
            <a:ext cx="1028700" cy="666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a:solidFill>
                  <a:schemeClr val="tx1"/>
                </a:solidFill>
              </a:rPr>
              <a:t>A/CO</a:t>
            </a:r>
          </a:p>
          <a:p>
            <a:pPr algn="ctr"/>
            <a:r>
              <a:rPr lang="it-IT" sz="1600" dirty="0">
                <a:solidFill>
                  <a:schemeClr val="tx1"/>
                </a:solidFill>
              </a:rPr>
              <a:t>Extra UE</a:t>
            </a:r>
          </a:p>
        </p:txBody>
      </p:sp>
      <p:sp>
        <p:nvSpPr>
          <p:cNvPr id="6" name="Rectangle 5"/>
          <p:cNvSpPr/>
          <p:nvPr/>
        </p:nvSpPr>
        <p:spPr>
          <a:xfrm>
            <a:off x="3200400" y="2905126"/>
            <a:ext cx="1028700" cy="666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a:solidFill>
                  <a:schemeClr val="tx1"/>
                </a:solidFill>
              </a:rPr>
              <a:t>B/CO</a:t>
            </a:r>
          </a:p>
          <a:p>
            <a:pPr algn="ctr"/>
            <a:r>
              <a:rPr lang="it-IT" sz="1600" dirty="0">
                <a:solidFill>
                  <a:schemeClr val="tx1"/>
                </a:solidFill>
              </a:rPr>
              <a:t>ITA</a:t>
            </a:r>
          </a:p>
        </p:txBody>
      </p:sp>
      <p:sp>
        <p:nvSpPr>
          <p:cNvPr id="7" name="Rectangle 6"/>
          <p:cNvSpPr/>
          <p:nvPr/>
        </p:nvSpPr>
        <p:spPr>
          <a:xfrm>
            <a:off x="3200400" y="4448176"/>
            <a:ext cx="1028700" cy="6667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a:solidFill>
                  <a:schemeClr val="tx1"/>
                </a:solidFill>
              </a:rPr>
              <a:t>C/CO</a:t>
            </a:r>
          </a:p>
          <a:p>
            <a:pPr algn="ctr"/>
            <a:r>
              <a:rPr lang="it-IT" sz="1600" dirty="0">
                <a:solidFill>
                  <a:schemeClr val="tx1"/>
                </a:solidFill>
              </a:rPr>
              <a:t>ITA</a:t>
            </a:r>
          </a:p>
        </p:txBody>
      </p:sp>
      <p:cxnSp>
        <p:nvCxnSpPr>
          <p:cNvPr id="8" name="Straight Arrow Connector 7"/>
          <p:cNvCxnSpPr>
            <a:stCxn id="7" idx="0"/>
            <a:endCxn id="6" idx="2"/>
          </p:cNvCxnSpPr>
          <p:nvPr/>
        </p:nvCxnSpPr>
        <p:spPr>
          <a:xfrm flipV="1">
            <a:off x="3714750" y="3571876"/>
            <a:ext cx="0" cy="876300"/>
          </a:xfrm>
          <a:prstGeom prst="straightConnector1">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9" name="Right Arrow 8"/>
          <p:cNvSpPr/>
          <p:nvPr/>
        </p:nvSpPr>
        <p:spPr>
          <a:xfrm>
            <a:off x="2066925" y="2971801"/>
            <a:ext cx="1076325" cy="533400"/>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200" dirty="0">
                <a:solidFill>
                  <a:schemeClr val="tx1"/>
                </a:solidFill>
              </a:rPr>
              <a:t>Stock </a:t>
            </a:r>
            <a:r>
              <a:rPr lang="it-IT" sz="1200" dirty="0" err="1">
                <a:solidFill>
                  <a:schemeClr val="tx1"/>
                </a:solidFill>
              </a:rPr>
              <a:t>loan</a:t>
            </a:r>
            <a:endParaRPr lang="it-IT" sz="1200" dirty="0">
              <a:solidFill>
                <a:schemeClr val="tx1"/>
              </a:solidFill>
            </a:endParaRPr>
          </a:p>
        </p:txBody>
      </p:sp>
      <p:sp>
        <p:nvSpPr>
          <p:cNvPr id="10" name="TextBox 9"/>
          <p:cNvSpPr txBox="1"/>
          <p:nvPr/>
        </p:nvSpPr>
        <p:spPr>
          <a:xfrm>
            <a:off x="2771774" y="3886200"/>
            <a:ext cx="923925" cy="307777"/>
          </a:xfrm>
          <a:prstGeom prst="rect">
            <a:avLst/>
          </a:prstGeom>
          <a:noFill/>
        </p:spPr>
        <p:txBody>
          <a:bodyPr wrap="square" rtlCol="0">
            <a:spAutoFit/>
          </a:bodyPr>
          <a:lstStyle/>
          <a:p>
            <a:r>
              <a:rPr lang="it-IT" sz="1400" dirty="0" err="1"/>
              <a:t>Dividends</a:t>
            </a:r>
            <a:endParaRPr lang="it-IT" sz="1400" dirty="0"/>
          </a:p>
        </p:txBody>
      </p:sp>
      <p:cxnSp>
        <p:nvCxnSpPr>
          <p:cNvPr id="11" name="Elbow Connector 10"/>
          <p:cNvCxnSpPr>
            <a:stCxn id="6" idx="0"/>
            <a:endCxn id="5" idx="0"/>
          </p:cNvCxnSpPr>
          <p:nvPr/>
        </p:nvCxnSpPr>
        <p:spPr>
          <a:xfrm rot="16200000" flipV="1">
            <a:off x="2595563" y="1785938"/>
            <a:ext cx="12700" cy="2238375"/>
          </a:xfrm>
          <a:prstGeom prst="bentConnector3">
            <a:avLst>
              <a:gd name="adj1" fmla="val 2699984"/>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638300" y="2209800"/>
            <a:ext cx="2114550" cy="307777"/>
          </a:xfrm>
          <a:prstGeom prst="rect">
            <a:avLst/>
          </a:prstGeom>
          <a:noFill/>
        </p:spPr>
        <p:txBody>
          <a:bodyPr wrap="square" rtlCol="0">
            <a:spAutoFit/>
          </a:bodyPr>
          <a:lstStyle/>
          <a:p>
            <a:r>
              <a:rPr lang="it-IT" sz="1400" dirty="0" err="1"/>
              <a:t>Manufactured</a:t>
            </a:r>
            <a:r>
              <a:rPr lang="it-IT" sz="1400" dirty="0"/>
              <a:t> </a:t>
            </a:r>
            <a:r>
              <a:rPr lang="it-IT" sz="1400" dirty="0" err="1"/>
              <a:t>dividend</a:t>
            </a:r>
            <a:endParaRPr lang="it-IT" sz="1400" dirty="0"/>
          </a:p>
        </p:txBody>
      </p:sp>
    </p:spTree>
    <p:extLst>
      <p:ext uri="{BB962C8B-B14F-4D97-AF65-F5344CB8AC3E}">
        <p14:creationId xmlns:p14="http://schemas.microsoft.com/office/powerpoint/2010/main" val="26336205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DNI deduzione senza inclusione</a:t>
            </a:r>
            <a:br>
              <a:rPr lang="it-IT" altLang="it-IT" dirty="0"/>
            </a:br>
            <a:r>
              <a:rPr lang="it-IT" altLang="it-IT" sz="2400" dirty="0"/>
              <a:t>(ii) ibrida inversa ricevente, art. 6(1)(r)(3) + art.9</a:t>
            </a:r>
            <a:br>
              <a:rPr lang="en-GB" dirty="0"/>
            </a:br>
            <a:endParaRPr lang="en-GB" dirty="0"/>
          </a:p>
        </p:txBody>
      </p:sp>
      <p:sp>
        <p:nvSpPr>
          <p:cNvPr id="3" name="Content Placeholder 2"/>
          <p:cNvSpPr>
            <a:spLocks noGrp="1"/>
          </p:cNvSpPr>
          <p:nvPr>
            <p:ph idx="1"/>
          </p:nvPr>
        </p:nvSpPr>
        <p:spPr>
          <a:xfrm>
            <a:off x="5114925" y="1625599"/>
            <a:ext cx="6560401" cy="4611689"/>
          </a:xfrm>
        </p:spPr>
        <p:txBody>
          <a:bodyPr>
            <a:noAutofit/>
          </a:bodyPr>
          <a:lstStyle/>
          <a:p>
            <a:pPr marL="0" indent="0">
              <a:buNone/>
            </a:pPr>
            <a:r>
              <a:rPr lang="it-IT" sz="2000" dirty="0"/>
              <a:t>Un CNR sostenuto ovvero che si ritiene sostenuto a favore di un’entità ibrida genera D/NI a causa di differenze nell’allocazione del corrispondente CPR a favore dell’entità ibrida secondo: </a:t>
            </a:r>
          </a:p>
          <a:p>
            <a:pPr lvl="1"/>
            <a:r>
              <a:rPr lang="it-IT" sz="1800" dirty="0"/>
              <a:t>le leggi della giurisdizione in cui è stabilita o registrata;</a:t>
            </a:r>
          </a:p>
          <a:p>
            <a:pPr lvl="1"/>
            <a:r>
              <a:rPr lang="it-IT" sz="1800" dirty="0"/>
              <a:t>le leggi della giurisdizione di qualsiasi soggetto con una partecipazione in tale entità ibrida.</a:t>
            </a:r>
            <a:endParaRPr lang="en-GB" sz="1800" dirty="0">
              <a:solidFill>
                <a:srgbClr val="FF0000"/>
              </a:solidFill>
            </a:endParaRPr>
          </a:p>
          <a:p>
            <a:pPr marL="0" indent="0">
              <a:buNone/>
            </a:pPr>
            <a:r>
              <a:rPr lang="en-GB" sz="2000" dirty="0"/>
              <a:t>B Co è </a:t>
            </a:r>
            <a:r>
              <a:rPr lang="en-GB" sz="2000" dirty="0" err="1"/>
              <a:t>considerata</a:t>
            </a:r>
            <a:r>
              <a:rPr lang="en-GB" sz="2000" dirty="0"/>
              <a:t> </a:t>
            </a:r>
            <a:r>
              <a:rPr lang="en-GB" sz="2000" dirty="0" err="1"/>
              <a:t>opaca</a:t>
            </a:r>
            <a:r>
              <a:rPr lang="en-GB" sz="2000" dirty="0"/>
              <a:t> in A e </a:t>
            </a:r>
            <a:r>
              <a:rPr lang="en-GB" sz="2000" dirty="0" err="1"/>
              <a:t>trasparente</a:t>
            </a:r>
            <a:r>
              <a:rPr lang="en-GB" sz="2000" dirty="0"/>
              <a:t> in B</a:t>
            </a:r>
          </a:p>
          <a:p>
            <a:pPr marL="0" indent="0">
              <a:buNone/>
            </a:pPr>
            <a:r>
              <a:rPr lang="en-GB" sz="2000" dirty="0"/>
              <a:t>C Co </a:t>
            </a:r>
            <a:r>
              <a:rPr lang="en-GB" sz="2000" dirty="0" err="1"/>
              <a:t>paga</a:t>
            </a:r>
            <a:r>
              <a:rPr lang="en-GB" sz="2000" dirty="0"/>
              <a:t> a B Co un </a:t>
            </a:r>
            <a:r>
              <a:rPr lang="en-GB" sz="2000" dirty="0" err="1"/>
              <a:t>interesse</a:t>
            </a:r>
            <a:r>
              <a:rPr lang="en-GB" sz="2000" dirty="0"/>
              <a:t> </a:t>
            </a:r>
            <a:r>
              <a:rPr lang="en-GB" sz="2000" dirty="0" err="1"/>
              <a:t>passivo</a:t>
            </a:r>
            <a:r>
              <a:rPr lang="en-GB" sz="2000" dirty="0"/>
              <a:t> a </a:t>
            </a:r>
            <a:r>
              <a:rPr lang="en-GB" sz="2000" dirty="0" err="1"/>
              <a:t>fronte</a:t>
            </a:r>
            <a:r>
              <a:rPr lang="en-GB" sz="2000" dirty="0"/>
              <a:t> di un </a:t>
            </a:r>
            <a:r>
              <a:rPr lang="en-GB" sz="2000" dirty="0" err="1"/>
              <a:t>debito</a:t>
            </a:r>
            <a:r>
              <a:rPr lang="en-GB" sz="2000" dirty="0"/>
              <a:t> </a:t>
            </a:r>
            <a:r>
              <a:rPr lang="en-GB" sz="2000" dirty="0" err="1"/>
              <a:t>finanziario</a:t>
            </a:r>
            <a:r>
              <a:rPr lang="en-GB" sz="2000" dirty="0"/>
              <a:t>.</a:t>
            </a:r>
          </a:p>
        </p:txBody>
      </p:sp>
      <p:pic>
        <p:nvPicPr>
          <p:cNvPr id="5" name="Picture 4"/>
          <p:cNvPicPr/>
          <p:nvPr/>
        </p:nvPicPr>
        <p:blipFill rotWithShape="1">
          <a:blip r:embed="rId2"/>
          <a:srcRect l="47489" t="34897" r="20754" b="41671"/>
          <a:stretch/>
        </p:blipFill>
        <p:spPr bwMode="auto">
          <a:xfrm>
            <a:off x="706120" y="1800859"/>
            <a:ext cx="4170680" cy="264731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030290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DNI deduzione senza inclusione</a:t>
            </a:r>
            <a:br>
              <a:rPr lang="it-IT" altLang="it-IT" dirty="0"/>
            </a:br>
            <a:r>
              <a:rPr lang="it-IT" altLang="it-IT" sz="2400" dirty="0"/>
              <a:t>(iii) allocazione a stabile organizzazione, art. 6(1)(r)(4)</a:t>
            </a:r>
            <a:endParaRPr lang="en-GB" sz="2400" dirty="0"/>
          </a:p>
        </p:txBody>
      </p:sp>
      <p:sp>
        <p:nvSpPr>
          <p:cNvPr id="3" name="Content Placeholder 2"/>
          <p:cNvSpPr>
            <a:spLocks noGrp="1"/>
          </p:cNvSpPr>
          <p:nvPr>
            <p:ph idx="1"/>
          </p:nvPr>
        </p:nvSpPr>
        <p:spPr>
          <a:xfrm>
            <a:off x="5172075" y="1625599"/>
            <a:ext cx="6503252" cy="4611689"/>
          </a:xfrm>
        </p:spPr>
        <p:txBody>
          <a:bodyPr>
            <a:normAutofit/>
          </a:bodyPr>
          <a:lstStyle/>
          <a:p>
            <a:pPr marL="0" indent="0">
              <a:buNone/>
            </a:pPr>
            <a:r>
              <a:rPr lang="it-IT" sz="1800" dirty="0"/>
              <a:t>Un CNR sostenuto (ovvero che si ritiene sia sostenuto) a favore di un’entità avente una o più Stabili organizzazioni genera una D/NI che è il risultato di differenze nell’allocazione del corrispondente CPR nella giurisdizione della casa madre e della </a:t>
            </a:r>
            <a:r>
              <a:rPr lang="en-GB" sz="1800" dirty="0"/>
              <a:t>S.O.</a:t>
            </a:r>
            <a:endParaRPr lang="it-IT" sz="1800" dirty="0"/>
          </a:p>
          <a:p>
            <a:pPr marL="0" indent="0">
              <a:buNone/>
            </a:pPr>
            <a:r>
              <a:rPr lang="it-IT" sz="2000" dirty="0"/>
              <a:t>A Co concede un prestito a C Co (impresa associata) tramite la sua </a:t>
            </a:r>
            <a:r>
              <a:rPr lang="it-IT" sz="2000" dirty="0" err="1"/>
              <a:t>branch</a:t>
            </a:r>
            <a:r>
              <a:rPr lang="it-IT" sz="2000" dirty="0"/>
              <a:t> in B. </a:t>
            </a:r>
          </a:p>
          <a:p>
            <a:pPr marL="0" indent="0">
              <a:spcBef>
                <a:spcPts val="600"/>
              </a:spcBef>
              <a:spcAft>
                <a:spcPts val="0"/>
              </a:spcAft>
              <a:buNone/>
            </a:pPr>
            <a:r>
              <a:rPr lang="it-IT" sz="2000" dirty="0"/>
              <a:t>Gli interessi sono: </a:t>
            </a:r>
          </a:p>
          <a:p>
            <a:pPr lvl="1">
              <a:spcBef>
                <a:spcPts val="600"/>
              </a:spcBef>
              <a:spcAft>
                <a:spcPts val="0"/>
              </a:spcAft>
            </a:pPr>
            <a:r>
              <a:rPr lang="it-IT" sz="1800" dirty="0"/>
              <a:t>Esenti o esclusi in A in quanto attribuiti a B </a:t>
            </a:r>
            <a:r>
              <a:rPr lang="it-IT" sz="1800" dirty="0" err="1"/>
              <a:t>Branch</a:t>
            </a:r>
            <a:r>
              <a:rPr lang="it-IT" sz="1800" dirty="0"/>
              <a:t>;</a:t>
            </a:r>
          </a:p>
          <a:p>
            <a:pPr lvl="1">
              <a:spcBef>
                <a:spcPts val="600"/>
              </a:spcBef>
              <a:spcAft>
                <a:spcPts val="0"/>
              </a:spcAft>
            </a:pPr>
            <a:r>
              <a:rPr lang="it-IT" sz="1800" dirty="0"/>
              <a:t>Considerati come pagati direttamente ad A Co secondo B;</a:t>
            </a:r>
          </a:p>
          <a:p>
            <a:pPr lvl="1">
              <a:spcBef>
                <a:spcPts val="600"/>
              </a:spcBef>
              <a:spcAft>
                <a:spcPts val="0"/>
              </a:spcAft>
            </a:pPr>
            <a:r>
              <a:rPr lang="it-IT" sz="1800" dirty="0"/>
              <a:t>Deducibili in C</a:t>
            </a:r>
          </a:p>
        </p:txBody>
      </p:sp>
      <p:pic>
        <p:nvPicPr>
          <p:cNvPr id="4" name="Picture 3"/>
          <p:cNvPicPr/>
          <p:nvPr/>
        </p:nvPicPr>
        <p:blipFill rotWithShape="1">
          <a:blip r:embed="rId2" cstate="print">
            <a:extLst>
              <a:ext uri="{28A0092B-C50C-407E-A947-70E740481C1C}">
                <a14:useLocalDpi xmlns:a14="http://schemas.microsoft.com/office/drawing/2010/main" val="0"/>
              </a:ext>
            </a:extLst>
          </a:blip>
          <a:srcRect l="30780" t="22449" r="34726" b="14147"/>
          <a:stretch/>
        </p:blipFill>
        <p:spPr bwMode="auto">
          <a:xfrm>
            <a:off x="591015" y="1625599"/>
            <a:ext cx="4186873" cy="422973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0242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66875" y="2867025"/>
            <a:ext cx="8124825" cy="646331"/>
          </a:xfrm>
          <a:prstGeom prst="rect">
            <a:avLst/>
          </a:prstGeom>
          <a:noFill/>
        </p:spPr>
        <p:txBody>
          <a:bodyPr wrap="square" rtlCol="0">
            <a:spAutoFit/>
          </a:bodyPr>
          <a:lstStyle/>
          <a:p>
            <a:pPr algn="ctr"/>
            <a:r>
              <a:rPr lang="it-IT" sz="3600" b="1" dirty="0">
                <a:solidFill>
                  <a:schemeClr val="tx2"/>
                </a:solidFill>
                <a:latin typeface="Georgia" panose="02040502050405020303" pitchFamily="18" charset="0"/>
              </a:rPr>
              <a:t>1. PREMESSA</a:t>
            </a:r>
          </a:p>
        </p:txBody>
      </p:sp>
    </p:spTree>
    <p:extLst>
      <p:ext uri="{BB962C8B-B14F-4D97-AF65-F5344CB8AC3E}">
        <p14:creationId xmlns:p14="http://schemas.microsoft.com/office/powerpoint/2010/main" val="20778947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DNI deduzione senza inclusione</a:t>
            </a:r>
            <a:br>
              <a:rPr lang="it-IT" altLang="it-IT" dirty="0"/>
            </a:br>
            <a:r>
              <a:rPr lang="it-IT" altLang="it-IT" sz="2400" dirty="0"/>
              <a:t>(iv) stabile disconosciuta, art. 6(1)(r)(5) + art. 8(4)</a:t>
            </a:r>
            <a:br>
              <a:rPr lang="en-GB" dirty="0"/>
            </a:br>
            <a:endParaRPr lang="en-GB" dirty="0"/>
          </a:p>
        </p:txBody>
      </p:sp>
      <p:sp>
        <p:nvSpPr>
          <p:cNvPr id="3" name="Content Placeholder 2"/>
          <p:cNvSpPr>
            <a:spLocks noGrp="1"/>
          </p:cNvSpPr>
          <p:nvPr>
            <p:ph idx="1"/>
          </p:nvPr>
        </p:nvSpPr>
        <p:spPr>
          <a:xfrm>
            <a:off x="4886325" y="1625599"/>
            <a:ext cx="6789002" cy="4611689"/>
          </a:xfrm>
        </p:spPr>
        <p:txBody>
          <a:bodyPr>
            <a:normAutofit fontScale="70000" lnSpcReduction="20000"/>
          </a:bodyPr>
          <a:lstStyle/>
          <a:p>
            <a:pPr marL="0" indent="0">
              <a:buNone/>
            </a:pPr>
            <a:r>
              <a:rPr lang="it-IT" sz="2900" dirty="0"/>
              <a:t>Un CNR sostenuto (ovvero che si ritiene sia sostenuto) genera una D/NI a seguito dell’attribuzione del corrispondente CPR a favore di una stabile organizzazione disconosciuta.</a:t>
            </a:r>
          </a:p>
          <a:p>
            <a:pPr marL="0" indent="0">
              <a:buNone/>
            </a:pPr>
            <a:r>
              <a:rPr lang="it-IT" sz="3200" dirty="0"/>
              <a:t>A Co concede un prestito a C Co (impresa associata) tramite la sua </a:t>
            </a:r>
            <a:r>
              <a:rPr lang="it-IT" sz="3200" dirty="0" err="1"/>
              <a:t>branch</a:t>
            </a:r>
            <a:r>
              <a:rPr lang="it-IT" sz="3200" dirty="0"/>
              <a:t> in B alla quale vengono pagati i relativi interessi. </a:t>
            </a:r>
          </a:p>
          <a:p>
            <a:pPr marL="0" indent="0">
              <a:buNone/>
            </a:pPr>
            <a:r>
              <a:rPr lang="it-IT" sz="3200" dirty="0"/>
              <a:t>Gli interessi sono:</a:t>
            </a:r>
          </a:p>
          <a:p>
            <a:pPr lvl="1"/>
            <a:r>
              <a:rPr lang="it-IT" sz="2900" dirty="0"/>
              <a:t>Esenti o esclusi in A in quanto attribuiti a B </a:t>
            </a:r>
            <a:r>
              <a:rPr lang="it-IT" sz="2900" dirty="0" err="1"/>
              <a:t>Branch</a:t>
            </a:r>
            <a:r>
              <a:rPr lang="it-IT" sz="2900" dirty="0"/>
              <a:t>. </a:t>
            </a:r>
          </a:p>
          <a:p>
            <a:pPr lvl="1"/>
            <a:r>
              <a:rPr lang="it-IT" sz="2900" dirty="0"/>
              <a:t>Non tassati in B perché A Co non ha una presenza sufficiente in B per identificare una </a:t>
            </a:r>
            <a:r>
              <a:rPr lang="it-IT" sz="2900" dirty="0" err="1"/>
              <a:t>Branch</a:t>
            </a:r>
            <a:r>
              <a:rPr lang="it-IT" sz="2900" dirty="0"/>
              <a:t> ed essere tassato in B.</a:t>
            </a:r>
          </a:p>
          <a:p>
            <a:pPr lvl="1"/>
            <a:r>
              <a:rPr lang="it-IT" sz="2900" dirty="0"/>
              <a:t>Deducibili in C</a:t>
            </a:r>
          </a:p>
          <a:p>
            <a:pPr marL="0" indent="0">
              <a:buNone/>
            </a:pPr>
            <a:endParaRPr lang="en-GB" dirty="0"/>
          </a:p>
        </p:txBody>
      </p:sp>
      <p:pic>
        <p:nvPicPr>
          <p:cNvPr id="4" name="Picture 3"/>
          <p:cNvPicPr/>
          <p:nvPr/>
        </p:nvPicPr>
        <p:blipFill rotWithShape="1">
          <a:blip r:embed="rId2" cstate="print">
            <a:extLst>
              <a:ext uri="{28A0092B-C50C-407E-A947-70E740481C1C}">
                <a14:useLocalDpi xmlns:a14="http://schemas.microsoft.com/office/drawing/2010/main" val="0"/>
              </a:ext>
            </a:extLst>
          </a:blip>
          <a:srcRect l="28643" t="27509" r="36405" b="9870"/>
          <a:stretch/>
        </p:blipFill>
        <p:spPr bwMode="auto">
          <a:xfrm>
            <a:off x="591015" y="1706244"/>
            <a:ext cx="4085760" cy="397065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240949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DNI deduzione senza inclusione</a:t>
            </a:r>
            <a:br>
              <a:rPr lang="it-IT" altLang="it-IT" dirty="0"/>
            </a:br>
            <a:r>
              <a:rPr lang="it-IT" altLang="it-IT" sz="2400" dirty="0"/>
              <a:t>(v) ibrida pagante, art. 6(1)(r)(6)</a:t>
            </a:r>
            <a:br>
              <a:rPr lang="en-GB" dirty="0"/>
            </a:br>
            <a:br>
              <a:rPr lang="it-IT" altLang="it-IT" dirty="0"/>
            </a:br>
            <a:endParaRPr lang="en-GB" dirty="0"/>
          </a:p>
        </p:txBody>
      </p:sp>
      <p:pic>
        <p:nvPicPr>
          <p:cNvPr id="4" name="Picture 3"/>
          <p:cNvPicPr/>
          <p:nvPr/>
        </p:nvPicPr>
        <p:blipFill rotWithShape="1">
          <a:blip r:embed="rId2" cstate="print">
            <a:extLst>
              <a:ext uri="{28A0092B-C50C-407E-A947-70E740481C1C}">
                <a14:useLocalDpi xmlns:a14="http://schemas.microsoft.com/office/drawing/2010/main" val="0"/>
              </a:ext>
            </a:extLst>
          </a:blip>
          <a:srcRect l="32380" t="17864" r="37744" b="12560"/>
          <a:stretch/>
        </p:blipFill>
        <p:spPr bwMode="auto">
          <a:xfrm>
            <a:off x="591015" y="1894839"/>
            <a:ext cx="3752385" cy="4001135"/>
          </a:xfrm>
          <a:prstGeom prst="rect">
            <a:avLst/>
          </a:prstGeom>
          <a:ln>
            <a:noFill/>
          </a:ln>
          <a:extLst>
            <a:ext uri="{53640926-AAD7-44D8-BBD7-CCE9431645EC}">
              <a14:shadowObscured xmlns:a14="http://schemas.microsoft.com/office/drawing/2010/main"/>
            </a:ext>
          </a:extLst>
        </p:spPr>
      </p:pic>
      <p:sp>
        <p:nvSpPr>
          <p:cNvPr id="7" name="Content Placeholder 6"/>
          <p:cNvSpPr>
            <a:spLocks noGrp="1"/>
          </p:cNvSpPr>
          <p:nvPr>
            <p:ph idx="1"/>
          </p:nvPr>
        </p:nvSpPr>
        <p:spPr>
          <a:xfrm>
            <a:off x="4781550" y="1625599"/>
            <a:ext cx="6893776" cy="4611689"/>
          </a:xfrm>
        </p:spPr>
        <p:txBody>
          <a:bodyPr>
            <a:normAutofit lnSpcReduction="10000"/>
          </a:bodyPr>
          <a:lstStyle/>
          <a:p>
            <a:pPr marL="0" indent="0">
              <a:buNone/>
            </a:pPr>
            <a:r>
              <a:rPr lang="it-IT" sz="1800" dirty="0"/>
              <a:t>Un CNR sostenuto (ovvero che si ritiene sia sostenuto) da parte di un’entità ibrida genera una D/NI e tale disallineamento origina dal fatto che il corrispondente CPR non è riconosciuto come tale in base alle leggi della giurisdizione del beneficiario</a:t>
            </a:r>
          </a:p>
          <a:p>
            <a:pPr marL="0" indent="0">
              <a:buNone/>
            </a:pPr>
            <a:r>
              <a:rPr lang="it-IT" sz="2000" dirty="0"/>
              <a:t>A Co costituisce B Co1 come società holding per la società operativa B Co2. B Co1 è un’entità ibrida, considerata opaca in B e trasparente in A. B Co2 è considerata opaca sia in A che in B. B Co1 e B Co2 vengono consolidate.</a:t>
            </a:r>
          </a:p>
          <a:p>
            <a:pPr marL="0" indent="0">
              <a:buNone/>
            </a:pPr>
            <a:r>
              <a:rPr lang="it-IT" sz="2000" dirty="0"/>
              <a:t>B Co1 riceve un prestito da A Co. B Co1 effettua un prestito nei confronti di B Co2 tramite un finanziamento ibrido.</a:t>
            </a:r>
          </a:p>
          <a:p>
            <a:pPr marL="0" indent="0">
              <a:buNone/>
            </a:pPr>
            <a:r>
              <a:rPr lang="it-IT" sz="2000" dirty="0"/>
              <a:t>Il pagamento è considerato:</a:t>
            </a:r>
          </a:p>
          <a:p>
            <a:pPr lvl="1"/>
            <a:r>
              <a:rPr lang="it-IT" sz="1800" dirty="0"/>
              <a:t>Interesse tassabile in B</a:t>
            </a:r>
          </a:p>
          <a:p>
            <a:pPr lvl="1"/>
            <a:r>
              <a:rPr lang="it-IT" sz="1800" dirty="0"/>
              <a:t>Dividendo esente in A</a:t>
            </a:r>
            <a:endParaRPr lang="en-GB" sz="1800" dirty="0"/>
          </a:p>
        </p:txBody>
      </p:sp>
    </p:spTree>
    <p:extLst>
      <p:ext uri="{BB962C8B-B14F-4D97-AF65-F5344CB8AC3E}">
        <p14:creationId xmlns:p14="http://schemas.microsoft.com/office/powerpoint/2010/main" val="9073274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DNI deduzione senza inclusione</a:t>
            </a:r>
            <a:br>
              <a:rPr lang="it-IT" altLang="it-IT" dirty="0"/>
            </a:br>
            <a:r>
              <a:rPr lang="it-IT" altLang="it-IT" sz="2400" dirty="0"/>
              <a:t>(vi) </a:t>
            </a:r>
            <a:r>
              <a:rPr lang="it-IT" altLang="it-IT" sz="2400" dirty="0" err="1"/>
              <a:t>internal</a:t>
            </a:r>
            <a:r>
              <a:rPr lang="it-IT" altLang="it-IT" sz="2400" dirty="0"/>
              <a:t> </a:t>
            </a:r>
            <a:r>
              <a:rPr lang="it-IT" altLang="it-IT" sz="2400" dirty="0" err="1"/>
              <a:t>dealings</a:t>
            </a:r>
            <a:r>
              <a:rPr lang="it-IT" altLang="it-IT" sz="2400" dirty="0"/>
              <a:t>, art. 6(1)(r)(7) 1/3 </a:t>
            </a:r>
            <a:r>
              <a:rPr lang="it-IT" altLang="it-IT" sz="1800" dirty="0"/>
              <a:t>(</a:t>
            </a:r>
            <a:r>
              <a:rPr lang="it-IT" altLang="it-IT" sz="1800" dirty="0" err="1"/>
              <a:t>branch</a:t>
            </a:r>
            <a:r>
              <a:rPr lang="it-IT" altLang="it-IT" sz="1800" dirty="0"/>
              <a:t> </a:t>
            </a:r>
            <a:r>
              <a:rPr lang="it-IT" altLang="it-IT" sz="1800" dirty="0" err="1"/>
              <a:t>exempt</a:t>
            </a:r>
            <a:r>
              <a:rPr lang="it-IT" altLang="it-IT" sz="1800" dirty="0"/>
              <a:t>)</a:t>
            </a:r>
            <a:br>
              <a:rPr lang="en-GB" dirty="0"/>
            </a:br>
            <a:br>
              <a:rPr lang="it-IT" altLang="it-IT" dirty="0"/>
            </a:br>
            <a:endParaRPr lang="en-GB" dirty="0"/>
          </a:p>
        </p:txBody>
      </p:sp>
      <p:sp>
        <p:nvSpPr>
          <p:cNvPr id="3" name="Content Placeholder 2"/>
          <p:cNvSpPr>
            <a:spLocks noGrp="1"/>
          </p:cNvSpPr>
          <p:nvPr>
            <p:ph idx="1"/>
          </p:nvPr>
        </p:nvSpPr>
        <p:spPr>
          <a:xfrm>
            <a:off x="5153025" y="1625599"/>
            <a:ext cx="6522302" cy="4611689"/>
          </a:xfrm>
        </p:spPr>
        <p:txBody>
          <a:bodyPr>
            <a:normAutofit/>
          </a:bodyPr>
          <a:lstStyle/>
          <a:p>
            <a:pPr marL="0" indent="0">
              <a:buNone/>
            </a:pPr>
            <a:r>
              <a:rPr lang="it-IT" sz="2000" dirty="0"/>
              <a:t>Il reddito di B </a:t>
            </a:r>
            <a:r>
              <a:rPr lang="it-IT" sz="2000" dirty="0" err="1"/>
              <a:t>Branch</a:t>
            </a:r>
            <a:r>
              <a:rPr lang="it-IT" sz="2000" dirty="0"/>
              <a:t> è:</a:t>
            </a:r>
          </a:p>
          <a:p>
            <a:pPr lvl="1"/>
            <a:r>
              <a:rPr lang="it-IT" sz="1800" dirty="0"/>
              <a:t>interamente tassabile in B; </a:t>
            </a:r>
          </a:p>
          <a:p>
            <a:pPr lvl="1"/>
            <a:r>
              <a:rPr lang="it-IT" sz="1800" b="1" dirty="0"/>
              <a:t>esente</a:t>
            </a:r>
            <a:r>
              <a:rPr lang="it-IT" sz="1800" dirty="0"/>
              <a:t> in A.</a:t>
            </a:r>
          </a:p>
          <a:p>
            <a:pPr marL="0" indent="0">
              <a:buNone/>
            </a:pPr>
            <a:r>
              <a:rPr lang="it-IT" sz="2000" dirty="0"/>
              <a:t>La royalty pagata </a:t>
            </a:r>
            <a:r>
              <a:rPr lang="it-IT" sz="2000" dirty="0" err="1"/>
              <a:t>arm’s</a:t>
            </a:r>
            <a:r>
              <a:rPr lang="it-IT" sz="2000" dirty="0"/>
              <a:t> </a:t>
            </a:r>
            <a:r>
              <a:rPr lang="it-IT" sz="2000" dirty="0" err="1"/>
              <a:t>length</a:t>
            </a:r>
            <a:r>
              <a:rPr lang="it-IT" sz="2000" dirty="0"/>
              <a:t> da B </a:t>
            </a:r>
            <a:r>
              <a:rPr lang="it-IT" sz="2000" dirty="0" err="1"/>
              <a:t>Branch</a:t>
            </a:r>
            <a:r>
              <a:rPr lang="it-IT" sz="2000" dirty="0"/>
              <a:t> ad A Co per l’IP da questa detenuto è:</a:t>
            </a:r>
          </a:p>
          <a:p>
            <a:pPr lvl="1"/>
            <a:r>
              <a:rPr lang="it-IT" sz="1800" dirty="0"/>
              <a:t>Deducibile per B </a:t>
            </a:r>
            <a:r>
              <a:rPr lang="it-IT" sz="1800" dirty="0" err="1"/>
              <a:t>Branch</a:t>
            </a:r>
            <a:r>
              <a:rPr lang="it-IT" sz="1800" dirty="0"/>
              <a:t>;</a:t>
            </a:r>
          </a:p>
          <a:p>
            <a:pPr lvl="1"/>
            <a:r>
              <a:rPr lang="it-IT" sz="1800" dirty="0"/>
              <a:t>Non riconosciuta da A.</a:t>
            </a:r>
          </a:p>
        </p:txBody>
      </p:sp>
      <p:pic>
        <p:nvPicPr>
          <p:cNvPr id="4" name="Picture 3"/>
          <p:cNvPicPr/>
          <p:nvPr/>
        </p:nvPicPr>
        <p:blipFill rotWithShape="1">
          <a:blip r:embed="rId2" cstate="print">
            <a:extLst>
              <a:ext uri="{28A0092B-C50C-407E-A947-70E740481C1C}">
                <a14:useLocalDpi xmlns:a14="http://schemas.microsoft.com/office/drawing/2010/main" val="0"/>
              </a:ext>
            </a:extLst>
          </a:blip>
          <a:srcRect l="21436" t="29248" r="31256" b="18262"/>
          <a:stretch/>
        </p:blipFill>
        <p:spPr bwMode="auto">
          <a:xfrm>
            <a:off x="591015" y="1808797"/>
            <a:ext cx="4562010" cy="348710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376732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DNI deduzione senza inclusione</a:t>
            </a:r>
            <a:br>
              <a:rPr lang="it-IT" altLang="it-IT" dirty="0"/>
            </a:br>
            <a:r>
              <a:rPr lang="it-IT" altLang="it-IT" sz="2400" dirty="0"/>
              <a:t>(vi) </a:t>
            </a:r>
            <a:r>
              <a:rPr lang="it-IT" altLang="it-IT" sz="2400" dirty="0" err="1"/>
              <a:t>internal</a:t>
            </a:r>
            <a:r>
              <a:rPr lang="it-IT" altLang="it-IT" sz="2400" dirty="0"/>
              <a:t> </a:t>
            </a:r>
            <a:r>
              <a:rPr lang="it-IT" altLang="it-IT" sz="2400" dirty="0" err="1"/>
              <a:t>dealings</a:t>
            </a:r>
            <a:r>
              <a:rPr lang="it-IT" altLang="it-IT" sz="2400" dirty="0"/>
              <a:t>, art. 6(1)(r)(7) 2/3 </a:t>
            </a:r>
            <a:r>
              <a:rPr lang="it-IT" altLang="it-IT" sz="1800" dirty="0"/>
              <a:t>(</a:t>
            </a:r>
            <a:r>
              <a:rPr lang="it-IT" altLang="it-IT" sz="1800" dirty="0" err="1"/>
              <a:t>branch</a:t>
            </a:r>
            <a:r>
              <a:rPr lang="it-IT" altLang="it-IT" sz="1800" dirty="0"/>
              <a:t> </a:t>
            </a:r>
            <a:r>
              <a:rPr lang="it-IT" altLang="it-IT" sz="1800" dirty="0" err="1"/>
              <a:t>fully</a:t>
            </a:r>
            <a:r>
              <a:rPr lang="it-IT" altLang="it-IT" sz="1800" dirty="0"/>
              <a:t> </a:t>
            </a:r>
            <a:r>
              <a:rPr lang="it-IT" altLang="it-IT" sz="1800" dirty="0" err="1"/>
              <a:t>taxable</a:t>
            </a:r>
            <a:r>
              <a:rPr lang="it-IT" altLang="it-IT" sz="1800" dirty="0"/>
              <a:t>)</a:t>
            </a:r>
            <a:br>
              <a:rPr lang="en-GB" sz="2400" dirty="0"/>
            </a:br>
            <a:br>
              <a:rPr lang="it-IT" altLang="it-IT" sz="2400" dirty="0"/>
            </a:br>
            <a:endParaRPr lang="en-GB" dirty="0"/>
          </a:p>
        </p:txBody>
      </p:sp>
      <p:sp>
        <p:nvSpPr>
          <p:cNvPr id="3" name="Content Placeholder 2"/>
          <p:cNvSpPr>
            <a:spLocks noGrp="1"/>
          </p:cNvSpPr>
          <p:nvPr>
            <p:ph idx="1"/>
          </p:nvPr>
        </p:nvSpPr>
        <p:spPr>
          <a:xfrm>
            <a:off x="4991100" y="1625599"/>
            <a:ext cx="6684227" cy="4813301"/>
          </a:xfrm>
        </p:spPr>
        <p:txBody>
          <a:bodyPr>
            <a:normAutofit fontScale="70000" lnSpcReduction="20000"/>
          </a:bodyPr>
          <a:lstStyle/>
          <a:p>
            <a:pPr marL="0" indent="0">
              <a:buNone/>
            </a:pPr>
            <a:r>
              <a:rPr lang="it-IT" sz="2600" dirty="0"/>
              <a:t>Un CNR relativo ad un’operazione tra la casa madre e PE ovvero tra stabili organizzazioni genera una D/NI dovuto al mancato riconoscimento in base alle leggi della giurisdizione del beneficiario del corrispondente CPR.</a:t>
            </a:r>
          </a:p>
          <a:p>
            <a:pPr marL="0" indent="0">
              <a:buNone/>
            </a:pPr>
            <a:r>
              <a:rPr lang="it-IT" sz="2900" dirty="0"/>
              <a:t>A Co è fiscalmente residente in A ed eroga servizi a clienti in A e B. I clienti B ricevono il servizio tramite la B </a:t>
            </a:r>
            <a:r>
              <a:rPr lang="it-IT" sz="2900" dirty="0" err="1"/>
              <a:t>Branch</a:t>
            </a:r>
            <a:r>
              <a:rPr lang="it-IT" sz="2900" dirty="0"/>
              <a:t> di A Co. </a:t>
            </a:r>
          </a:p>
          <a:p>
            <a:pPr marL="0" indent="0">
              <a:buNone/>
            </a:pPr>
            <a:r>
              <a:rPr lang="it-IT" sz="2900" dirty="0"/>
              <a:t>Il </a:t>
            </a:r>
            <a:r>
              <a:rPr lang="it-IT" sz="2600" dirty="0"/>
              <a:t>reddito di B </a:t>
            </a:r>
            <a:r>
              <a:rPr lang="it-IT" sz="2600" dirty="0" err="1"/>
              <a:t>Branch</a:t>
            </a:r>
            <a:r>
              <a:rPr lang="it-IT" sz="2600" dirty="0"/>
              <a:t> è:</a:t>
            </a:r>
          </a:p>
          <a:p>
            <a:pPr lvl="1"/>
            <a:r>
              <a:rPr lang="it-IT" sz="2600" dirty="0"/>
              <a:t>interamente tassabile in B; </a:t>
            </a:r>
          </a:p>
          <a:p>
            <a:pPr lvl="1"/>
            <a:r>
              <a:rPr lang="it-IT" sz="2600" dirty="0"/>
              <a:t>interamente tassabile in A.</a:t>
            </a:r>
          </a:p>
          <a:p>
            <a:pPr marL="0" indent="0">
              <a:buNone/>
            </a:pPr>
            <a:r>
              <a:rPr lang="it-IT" sz="2900" dirty="0"/>
              <a:t>La royalty pagata </a:t>
            </a:r>
            <a:r>
              <a:rPr lang="it-IT" sz="2900" dirty="0" err="1"/>
              <a:t>arm’s</a:t>
            </a:r>
            <a:r>
              <a:rPr lang="it-IT" sz="2900" dirty="0"/>
              <a:t> </a:t>
            </a:r>
            <a:r>
              <a:rPr lang="it-IT" sz="2900" dirty="0" err="1"/>
              <a:t>length</a:t>
            </a:r>
            <a:r>
              <a:rPr lang="it-IT" sz="2900" dirty="0"/>
              <a:t> da B </a:t>
            </a:r>
            <a:r>
              <a:rPr lang="it-IT" sz="2900" dirty="0" err="1"/>
              <a:t>Branch</a:t>
            </a:r>
            <a:r>
              <a:rPr lang="it-IT" sz="2900" dirty="0"/>
              <a:t> ad A Co per l’IP da questa detenuto è:</a:t>
            </a:r>
          </a:p>
          <a:p>
            <a:pPr lvl="1"/>
            <a:r>
              <a:rPr lang="it-IT" sz="2600" dirty="0"/>
              <a:t>Deducibile per B </a:t>
            </a:r>
            <a:r>
              <a:rPr lang="it-IT" sz="2600" dirty="0" err="1"/>
              <a:t>Branch</a:t>
            </a:r>
            <a:r>
              <a:rPr lang="it-IT" sz="2600" dirty="0"/>
              <a:t>;</a:t>
            </a:r>
          </a:p>
          <a:p>
            <a:pPr lvl="1"/>
            <a:r>
              <a:rPr lang="it-IT" sz="2600" dirty="0"/>
              <a:t>Non riconosciuta da A.</a:t>
            </a:r>
          </a:p>
        </p:txBody>
      </p:sp>
      <p:pic>
        <p:nvPicPr>
          <p:cNvPr id="4" name="Picture 3"/>
          <p:cNvPicPr/>
          <p:nvPr/>
        </p:nvPicPr>
        <p:blipFill rotWithShape="1">
          <a:blip r:embed="rId2" cstate="print">
            <a:extLst>
              <a:ext uri="{28A0092B-C50C-407E-A947-70E740481C1C}">
                <a14:useLocalDpi xmlns:a14="http://schemas.microsoft.com/office/drawing/2010/main" val="0"/>
              </a:ext>
            </a:extLst>
          </a:blip>
          <a:srcRect l="21436" t="29248" r="31256" b="18262"/>
          <a:stretch/>
        </p:blipFill>
        <p:spPr bwMode="auto">
          <a:xfrm>
            <a:off x="591015" y="1799272"/>
            <a:ext cx="4400085" cy="341090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722138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1015" y="374650"/>
            <a:ext cx="11084312" cy="929746"/>
          </a:xfrm>
        </p:spPr>
        <p:txBody>
          <a:bodyPr/>
          <a:lstStyle/>
          <a:p>
            <a:r>
              <a:rPr lang="it-IT" altLang="it-IT" dirty="0"/>
              <a:t>DNI deduzione senza inclusione</a:t>
            </a:r>
            <a:br>
              <a:rPr lang="it-IT" altLang="it-IT" dirty="0"/>
            </a:br>
            <a:r>
              <a:rPr lang="it-IT" altLang="it-IT" sz="2400" dirty="0"/>
              <a:t>(vi) </a:t>
            </a:r>
            <a:r>
              <a:rPr lang="it-IT" altLang="it-IT" sz="2400" dirty="0" err="1"/>
              <a:t>internal</a:t>
            </a:r>
            <a:r>
              <a:rPr lang="it-IT" altLang="it-IT" sz="2400" dirty="0"/>
              <a:t> </a:t>
            </a:r>
            <a:r>
              <a:rPr lang="it-IT" altLang="it-IT" sz="2400" dirty="0" err="1"/>
              <a:t>dealings</a:t>
            </a:r>
            <a:r>
              <a:rPr lang="it-IT" altLang="it-IT" sz="2400" dirty="0"/>
              <a:t>, art. 6(1)(r)(7) 3/3 </a:t>
            </a:r>
            <a:br>
              <a:rPr lang="it-IT" altLang="it-IT" sz="2400" dirty="0"/>
            </a:br>
            <a:r>
              <a:rPr lang="it-IT" altLang="it-IT" sz="1800" dirty="0"/>
              <a:t>(</a:t>
            </a:r>
            <a:r>
              <a:rPr lang="it-IT" altLang="it-IT" sz="1800" dirty="0" err="1"/>
              <a:t>taxable</a:t>
            </a:r>
            <a:r>
              <a:rPr lang="it-IT" altLang="it-IT" sz="1800" dirty="0"/>
              <a:t> </a:t>
            </a:r>
            <a:r>
              <a:rPr lang="it-IT" altLang="it-IT" sz="1800" dirty="0" err="1"/>
              <a:t>branch</a:t>
            </a:r>
            <a:r>
              <a:rPr lang="it-IT" altLang="it-IT" sz="1800" dirty="0"/>
              <a:t> with no </a:t>
            </a:r>
            <a:r>
              <a:rPr lang="it-IT" altLang="it-IT" sz="1800" dirty="0" err="1"/>
              <a:t>dual</a:t>
            </a:r>
            <a:r>
              <a:rPr lang="it-IT" altLang="it-IT" sz="1800" dirty="0"/>
              <a:t> </a:t>
            </a:r>
            <a:r>
              <a:rPr lang="it-IT" altLang="it-IT" sz="1800" dirty="0" err="1"/>
              <a:t>inclusion</a:t>
            </a:r>
            <a:r>
              <a:rPr lang="it-IT" altLang="it-IT" sz="1800" dirty="0"/>
              <a:t> </a:t>
            </a:r>
            <a:r>
              <a:rPr lang="it-IT" altLang="it-IT" sz="1800" dirty="0" err="1"/>
              <a:t>income</a:t>
            </a:r>
            <a:r>
              <a:rPr lang="it-IT" altLang="it-IT" sz="1800" dirty="0"/>
              <a:t>)</a:t>
            </a:r>
            <a:br>
              <a:rPr lang="en-GB" dirty="0"/>
            </a:br>
            <a:br>
              <a:rPr lang="it-IT" altLang="it-IT" dirty="0"/>
            </a:br>
            <a:endParaRPr lang="en-GB" dirty="0"/>
          </a:p>
        </p:txBody>
      </p:sp>
      <p:sp>
        <p:nvSpPr>
          <p:cNvPr id="3" name="Content Placeholder 2"/>
          <p:cNvSpPr>
            <a:spLocks noGrp="1"/>
          </p:cNvSpPr>
          <p:nvPr>
            <p:ph idx="1"/>
          </p:nvPr>
        </p:nvSpPr>
        <p:spPr>
          <a:xfrm>
            <a:off x="5153025" y="1473199"/>
            <a:ext cx="6522302" cy="5384801"/>
          </a:xfrm>
        </p:spPr>
        <p:txBody>
          <a:bodyPr>
            <a:noAutofit/>
          </a:bodyPr>
          <a:lstStyle/>
          <a:p>
            <a:pPr marL="0" indent="0">
              <a:spcAft>
                <a:spcPts val="600"/>
              </a:spcAft>
              <a:buNone/>
            </a:pPr>
            <a:r>
              <a:rPr lang="it-IT" sz="2000" dirty="0"/>
              <a:t>A Co costituisce B Co in B per fornire servizi in B precedentemente forniti tramite B </a:t>
            </a:r>
            <a:r>
              <a:rPr lang="it-IT" sz="2000" dirty="0" err="1"/>
              <a:t>Branch</a:t>
            </a:r>
            <a:r>
              <a:rPr lang="it-IT" sz="2000" dirty="0"/>
              <a:t> (che continuerà a fornirli ai clienti B e a dedurre la royalty). </a:t>
            </a:r>
          </a:p>
          <a:p>
            <a:pPr marL="0" indent="0">
              <a:spcAft>
                <a:spcPts val="600"/>
              </a:spcAft>
              <a:buNone/>
            </a:pPr>
            <a:r>
              <a:rPr lang="it-IT" sz="2000" dirty="0"/>
              <a:t>Il reddito da B deriva 50% da B Co e 50% da B </a:t>
            </a:r>
            <a:r>
              <a:rPr lang="it-IT" sz="2000" dirty="0" err="1"/>
              <a:t>Branch</a:t>
            </a:r>
            <a:r>
              <a:rPr lang="it-IT" sz="2000" dirty="0"/>
              <a:t>.</a:t>
            </a:r>
          </a:p>
          <a:p>
            <a:pPr marL="0" indent="0">
              <a:spcAft>
                <a:spcPts val="600"/>
              </a:spcAft>
              <a:buNone/>
            </a:pPr>
            <a:r>
              <a:rPr lang="it-IT" sz="2000" dirty="0"/>
              <a:t>B Co è un ibrido inverso (trasparente per B opaca per A). B Co non è soggetta a imposte in A. Restano invariati i costi del personale e amministrativi, ma 50% sostenuti da B Co. </a:t>
            </a:r>
          </a:p>
          <a:p>
            <a:pPr marL="0" indent="0">
              <a:spcAft>
                <a:spcPts val="600"/>
              </a:spcAft>
              <a:buNone/>
            </a:pPr>
            <a:r>
              <a:rPr lang="it-IT" sz="2000" dirty="0"/>
              <a:t>Reddito di B Co e di B </a:t>
            </a:r>
            <a:r>
              <a:rPr lang="it-IT" sz="2000" dirty="0" err="1"/>
              <a:t>Branch</a:t>
            </a:r>
            <a:r>
              <a:rPr lang="it-IT" sz="2000" dirty="0"/>
              <a:t> considerato come reddito di un singolo soggetto:</a:t>
            </a:r>
          </a:p>
          <a:p>
            <a:pPr lvl="1">
              <a:spcAft>
                <a:spcPts val="600"/>
              </a:spcAft>
            </a:pPr>
            <a:r>
              <a:rPr lang="it-IT" sz="1800" dirty="0"/>
              <a:t>ricavi e costi della </a:t>
            </a:r>
            <a:r>
              <a:rPr lang="it-IT" sz="1800" dirty="0" err="1"/>
              <a:t>branch</a:t>
            </a:r>
            <a:r>
              <a:rPr lang="it-IT" sz="1800" dirty="0"/>
              <a:t> e di B Co rilevati nella medesima dichiarazione</a:t>
            </a:r>
          </a:p>
          <a:p>
            <a:pPr lvl="1">
              <a:spcAft>
                <a:spcPts val="600"/>
              </a:spcAft>
            </a:pPr>
            <a:r>
              <a:rPr lang="it-IT" sz="1800" dirty="0"/>
              <a:t>ogni pagamento tra B </a:t>
            </a:r>
            <a:r>
              <a:rPr lang="it-IT" sz="1800" dirty="0" err="1"/>
              <a:t>Branch</a:t>
            </a:r>
            <a:r>
              <a:rPr lang="it-IT" sz="1800" dirty="0"/>
              <a:t> e B Co non sono rilevanti ai fini fiscali.</a:t>
            </a:r>
          </a:p>
        </p:txBody>
      </p:sp>
      <p:pic>
        <p:nvPicPr>
          <p:cNvPr id="5" name="Picture 4"/>
          <p:cNvPicPr/>
          <p:nvPr/>
        </p:nvPicPr>
        <p:blipFill rotWithShape="1">
          <a:blip r:embed="rId2" cstate="print">
            <a:extLst>
              <a:ext uri="{28A0092B-C50C-407E-A947-70E740481C1C}">
                <a14:useLocalDpi xmlns:a14="http://schemas.microsoft.com/office/drawing/2010/main" val="0"/>
              </a:ext>
            </a:extLst>
          </a:blip>
          <a:srcRect l="38431" t="20553" r="37678" b="18721"/>
          <a:stretch/>
        </p:blipFill>
        <p:spPr bwMode="auto">
          <a:xfrm>
            <a:off x="591016" y="1728470"/>
            <a:ext cx="4185266" cy="426275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376266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DD doppia deduzione</a:t>
            </a:r>
            <a:br>
              <a:rPr lang="it-IT" altLang="it-IT" dirty="0"/>
            </a:br>
            <a:r>
              <a:rPr lang="it-IT" altLang="it-IT" dirty="0"/>
              <a:t>art. 6(1)(r)(8)</a:t>
            </a:r>
            <a:endParaRPr lang="en-GB" dirty="0"/>
          </a:p>
        </p:txBody>
      </p:sp>
      <p:sp>
        <p:nvSpPr>
          <p:cNvPr id="3" name="Content Placeholder 2"/>
          <p:cNvSpPr>
            <a:spLocks noGrp="1"/>
          </p:cNvSpPr>
          <p:nvPr>
            <p:ph idx="1"/>
          </p:nvPr>
        </p:nvSpPr>
        <p:spPr>
          <a:xfrm>
            <a:off x="5314949" y="1625599"/>
            <a:ext cx="6360377" cy="4611689"/>
          </a:xfrm>
        </p:spPr>
        <p:txBody>
          <a:bodyPr>
            <a:normAutofit/>
          </a:bodyPr>
          <a:lstStyle/>
          <a:p>
            <a:pPr marL="0" indent="0">
              <a:buNone/>
            </a:pPr>
            <a:r>
              <a:rPr lang="it-IT" sz="2000" dirty="0"/>
              <a:t>A Co opera in B tramite B </a:t>
            </a:r>
            <a:r>
              <a:rPr lang="it-IT" sz="2000" dirty="0" err="1"/>
              <a:t>Branch</a:t>
            </a:r>
            <a:r>
              <a:rPr lang="it-IT" sz="2000" dirty="0"/>
              <a:t> e B Co. B Co e B </a:t>
            </a:r>
            <a:r>
              <a:rPr lang="it-IT" sz="2000" dirty="0" err="1"/>
              <a:t>Branch</a:t>
            </a:r>
            <a:r>
              <a:rPr lang="it-IT" sz="2000" dirty="0"/>
              <a:t> sono consolidate, di modo che i costi sostenuti da B </a:t>
            </a:r>
            <a:r>
              <a:rPr lang="it-IT" sz="2000" dirty="0" err="1"/>
              <a:t>Branch</a:t>
            </a:r>
            <a:r>
              <a:rPr lang="it-IT" sz="2000" dirty="0"/>
              <a:t> sono dedotti contro il reddito di B Co.</a:t>
            </a:r>
          </a:p>
          <a:p>
            <a:pPr marL="0" indent="0">
              <a:buNone/>
            </a:pPr>
            <a:r>
              <a:rPr lang="it-IT" sz="2000" dirty="0"/>
              <a:t>Se B </a:t>
            </a:r>
            <a:r>
              <a:rPr lang="it-IT" sz="2000" dirty="0" err="1"/>
              <a:t>Branch</a:t>
            </a:r>
            <a:r>
              <a:rPr lang="it-IT" sz="2000" dirty="0"/>
              <a:t> è tassata in A</a:t>
            </a:r>
          </a:p>
          <a:p>
            <a:r>
              <a:rPr lang="it-IT" sz="2000" dirty="0"/>
              <a:t>gli interessi passivi in B </a:t>
            </a:r>
            <a:r>
              <a:rPr lang="it-IT" sz="2000" dirty="0" err="1"/>
              <a:t>Branch</a:t>
            </a:r>
            <a:r>
              <a:rPr lang="it-IT" sz="2000" dirty="0"/>
              <a:t> saranno dedotti in A e B</a:t>
            </a:r>
          </a:p>
          <a:p>
            <a:r>
              <a:rPr lang="it-IT" sz="2000" dirty="0"/>
              <a:t>gli interessi sono deducibili in B Co (</a:t>
            </a:r>
            <a:r>
              <a:rPr lang="it-IT" sz="2000" dirty="0" err="1"/>
              <a:t>tax</a:t>
            </a:r>
            <a:r>
              <a:rPr lang="it-IT" sz="2000" dirty="0"/>
              <a:t> </a:t>
            </a:r>
            <a:r>
              <a:rPr lang="it-IT" sz="2000" dirty="0" err="1"/>
              <a:t>group</a:t>
            </a:r>
            <a:r>
              <a:rPr lang="it-IT" sz="2000" dirty="0"/>
              <a:t>).</a:t>
            </a:r>
          </a:p>
          <a:p>
            <a:pPr marL="1371600" lvl="3" indent="0">
              <a:buNone/>
              <a:defRPr/>
            </a:pPr>
            <a:endParaRPr lang="it-IT" altLang="it-IT" sz="1600" dirty="0"/>
          </a:p>
        </p:txBody>
      </p:sp>
      <p:pic>
        <p:nvPicPr>
          <p:cNvPr id="5" name="Picture 4"/>
          <p:cNvPicPr/>
          <p:nvPr/>
        </p:nvPicPr>
        <p:blipFill rotWithShape="1">
          <a:blip r:embed="rId2" cstate="print">
            <a:extLst>
              <a:ext uri="{28A0092B-C50C-407E-A947-70E740481C1C}">
                <a14:useLocalDpi xmlns:a14="http://schemas.microsoft.com/office/drawing/2010/main" val="0"/>
              </a:ext>
            </a:extLst>
          </a:blip>
          <a:srcRect l="30599" t="33481" r="21037" b="25960"/>
          <a:stretch/>
        </p:blipFill>
        <p:spPr bwMode="auto">
          <a:xfrm>
            <a:off x="591015" y="1808163"/>
            <a:ext cx="4533435" cy="306863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590259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DD doppia deduzione</a:t>
            </a:r>
            <a:br>
              <a:rPr lang="it-IT" altLang="it-IT" dirty="0"/>
            </a:br>
            <a:r>
              <a:rPr lang="it-IT" altLang="it-IT" dirty="0"/>
              <a:t>art. 6(1)(r)(8)</a:t>
            </a:r>
            <a:endParaRPr lang="en-GB" dirty="0"/>
          </a:p>
        </p:txBody>
      </p:sp>
      <p:sp>
        <p:nvSpPr>
          <p:cNvPr id="3" name="Content Placeholder 2"/>
          <p:cNvSpPr>
            <a:spLocks noGrp="1"/>
          </p:cNvSpPr>
          <p:nvPr>
            <p:ph idx="1"/>
          </p:nvPr>
        </p:nvSpPr>
        <p:spPr>
          <a:xfrm>
            <a:off x="5314949" y="1625599"/>
            <a:ext cx="6360377" cy="4611689"/>
          </a:xfrm>
        </p:spPr>
        <p:txBody>
          <a:bodyPr>
            <a:normAutofit/>
          </a:bodyPr>
          <a:lstStyle/>
          <a:p>
            <a:pPr marL="0" indent="0">
              <a:spcBef>
                <a:spcPts val="600"/>
              </a:spcBef>
              <a:spcAft>
                <a:spcPts val="600"/>
              </a:spcAft>
              <a:buNone/>
            </a:pPr>
            <a:r>
              <a:rPr lang="it-IT" sz="2000" dirty="0"/>
              <a:t>A Co detiene una partecipazione in B Co, entità ibrida opaca in B e trasparente in A. B detiene una partecipazione in B Sub1, con la quale è parte di un consolidato fiscale.</a:t>
            </a:r>
          </a:p>
          <a:p>
            <a:pPr marL="0" indent="0">
              <a:spcBef>
                <a:spcPts val="600"/>
              </a:spcBef>
              <a:spcAft>
                <a:spcPts val="600"/>
              </a:spcAft>
              <a:buNone/>
            </a:pPr>
            <a:r>
              <a:rPr lang="it-IT" sz="2000" dirty="0"/>
              <a:t>B Co stipula un finanziamento con una banca.</a:t>
            </a:r>
          </a:p>
          <a:p>
            <a:pPr marL="0" indent="0">
              <a:spcBef>
                <a:spcPts val="600"/>
              </a:spcBef>
              <a:spcAft>
                <a:spcPts val="600"/>
              </a:spcAft>
              <a:buNone/>
            </a:pPr>
            <a:r>
              <a:rPr lang="it-IT" sz="2000" dirty="0"/>
              <a:t>Gli interessi passivi pagati alla banca sono:</a:t>
            </a:r>
          </a:p>
          <a:p>
            <a:pPr lvl="1">
              <a:spcBef>
                <a:spcPts val="600"/>
              </a:spcBef>
              <a:spcAft>
                <a:spcPts val="600"/>
              </a:spcAft>
            </a:pPr>
            <a:r>
              <a:rPr lang="it-IT" sz="2000" dirty="0"/>
              <a:t>dedotti in B;</a:t>
            </a:r>
          </a:p>
          <a:p>
            <a:pPr lvl="1">
              <a:spcBef>
                <a:spcPts val="600"/>
              </a:spcBef>
              <a:spcAft>
                <a:spcPts val="600"/>
              </a:spcAft>
            </a:pPr>
            <a:r>
              <a:rPr lang="it-IT" sz="2000" dirty="0"/>
              <a:t>dedotti in A essendo l’entità trasparente.</a:t>
            </a:r>
          </a:p>
          <a:p>
            <a:pPr marL="0" indent="0">
              <a:spcBef>
                <a:spcPts val="0"/>
              </a:spcBef>
              <a:spcAft>
                <a:spcPts val="600"/>
              </a:spcAft>
              <a:buNone/>
            </a:pPr>
            <a:endParaRPr lang="it-IT" sz="2000" dirty="0"/>
          </a:p>
          <a:p>
            <a:pPr marL="0" indent="0">
              <a:buNone/>
            </a:pPr>
            <a:endParaRPr lang="it-IT" sz="1600" dirty="0"/>
          </a:p>
        </p:txBody>
      </p:sp>
      <p:pic>
        <p:nvPicPr>
          <p:cNvPr id="6" name="Picture 5"/>
          <p:cNvPicPr/>
          <p:nvPr/>
        </p:nvPicPr>
        <p:blipFill rotWithShape="1">
          <a:blip r:embed="rId2"/>
          <a:srcRect l="9904" t="30769" r="65288" b="38975"/>
          <a:stretch/>
        </p:blipFill>
        <p:spPr bwMode="auto">
          <a:xfrm>
            <a:off x="591015" y="1969769"/>
            <a:ext cx="3923835" cy="289750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689713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Regole di contrasto</a:t>
            </a:r>
            <a:br>
              <a:rPr lang="it-IT" altLang="it-IT" dirty="0"/>
            </a:br>
            <a:r>
              <a:rPr lang="it-IT" altLang="it-IT" sz="2400" dirty="0"/>
              <a:t>Regole speciali – </a:t>
            </a:r>
            <a:r>
              <a:rPr lang="it-IT" altLang="it-IT" sz="2400" dirty="0" err="1"/>
              <a:t>Imported</a:t>
            </a:r>
            <a:r>
              <a:rPr lang="it-IT" altLang="it-IT" sz="2400" dirty="0"/>
              <a:t> </a:t>
            </a:r>
            <a:r>
              <a:rPr lang="it-IT" altLang="it-IT" sz="2400" dirty="0" err="1"/>
              <a:t>mismatch</a:t>
            </a:r>
            <a:r>
              <a:rPr lang="it-IT" altLang="it-IT" sz="2400" dirty="0"/>
              <a:t>, art. 8(3)</a:t>
            </a:r>
            <a:endParaRPr lang="en-GB" sz="2400" dirty="0"/>
          </a:p>
        </p:txBody>
      </p:sp>
      <p:sp>
        <p:nvSpPr>
          <p:cNvPr id="3" name="Content Placeholder 2"/>
          <p:cNvSpPr>
            <a:spLocks noGrp="1"/>
          </p:cNvSpPr>
          <p:nvPr>
            <p:ph idx="1"/>
          </p:nvPr>
        </p:nvSpPr>
        <p:spPr>
          <a:xfrm>
            <a:off x="4791075" y="1625599"/>
            <a:ext cx="6884252" cy="4611689"/>
          </a:xfrm>
        </p:spPr>
        <p:txBody>
          <a:bodyPr>
            <a:normAutofit/>
          </a:bodyPr>
          <a:lstStyle/>
          <a:p>
            <a:pPr marL="0" indent="0">
              <a:buNone/>
            </a:pPr>
            <a:r>
              <a:rPr lang="en-US" sz="2000" dirty="0"/>
              <a:t>A Co è la </a:t>
            </a:r>
            <a:r>
              <a:rPr lang="en-US" sz="2000" dirty="0" err="1"/>
              <a:t>capogruppo</a:t>
            </a:r>
            <a:r>
              <a:rPr lang="en-US" sz="2000" dirty="0"/>
              <a:t> del </a:t>
            </a:r>
            <a:r>
              <a:rPr lang="en-US" sz="2000" dirty="0" err="1"/>
              <a:t>gruppo</a:t>
            </a:r>
            <a:r>
              <a:rPr lang="en-US" sz="2000" dirty="0"/>
              <a:t> ABCDE. </a:t>
            </a:r>
          </a:p>
          <a:p>
            <a:pPr marL="0" indent="0">
              <a:buNone/>
            </a:pPr>
            <a:r>
              <a:rPr lang="it-IT" sz="2000" dirty="0"/>
              <a:t>A Co concede finanziamento a B Co (</a:t>
            </a:r>
            <a:r>
              <a:rPr lang="it-IT" sz="2000" dirty="0" err="1"/>
              <a:t>subs</a:t>
            </a:r>
            <a:r>
              <a:rPr lang="it-IT" sz="2000" dirty="0"/>
              <a:t> interamente detenuta da A Co) tramite uno strumento finanziario ibrido. </a:t>
            </a:r>
          </a:p>
          <a:p>
            <a:pPr marL="0" indent="0">
              <a:buNone/>
            </a:pPr>
            <a:r>
              <a:rPr lang="it-IT" sz="2000" dirty="0"/>
              <a:t>Gli interessi pagati sono:</a:t>
            </a:r>
          </a:p>
          <a:p>
            <a:pPr lvl="1"/>
            <a:r>
              <a:rPr lang="it-IT" sz="2000" dirty="0"/>
              <a:t>deducibili in B;</a:t>
            </a:r>
          </a:p>
          <a:p>
            <a:pPr lvl="1"/>
            <a:r>
              <a:rPr lang="it-IT" sz="2000" dirty="0"/>
              <a:t>non inclusi in A. </a:t>
            </a:r>
          </a:p>
          <a:p>
            <a:pPr marL="0" indent="0">
              <a:buNone/>
            </a:pPr>
            <a:r>
              <a:rPr lang="it-IT" sz="2000" dirty="0"/>
              <a:t>B Co rifinanzia C Co e D Co con l’importo ricevuto tramite lo strumento finanziario ibrido. C Co rifinanzia E Co (</a:t>
            </a:r>
            <a:r>
              <a:rPr lang="it-IT" sz="2000" dirty="0" err="1"/>
              <a:t>subs</a:t>
            </a:r>
            <a:r>
              <a:rPr lang="it-IT" sz="2000" dirty="0"/>
              <a:t> interamente detenuta da C Co).</a:t>
            </a:r>
          </a:p>
        </p:txBody>
      </p:sp>
      <p:pic>
        <p:nvPicPr>
          <p:cNvPr id="4" name="Picture 3"/>
          <p:cNvPicPr/>
          <p:nvPr/>
        </p:nvPicPr>
        <p:blipFill rotWithShape="1">
          <a:blip r:embed="rId2" cstate="print">
            <a:extLst>
              <a:ext uri="{28A0092B-C50C-407E-A947-70E740481C1C}">
                <a14:useLocalDpi xmlns:a14="http://schemas.microsoft.com/office/drawing/2010/main" val="0"/>
              </a:ext>
            </a:extLst>
          </a:blip>
          <a:srcRect l="28298" t="15562" r="29786" b="8034"/>
          <a:stretch/>
        </p:blipFill>
        <p:spPr bwMode="auto">
          <a:xfrm>
            <a:off x="591015" y="1551939"/>
            <a:ext cx="4009560" cy="438213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257628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Regole di contrasto</a:t>
            </a:r>
            <a:br>
              <a:rPr lang="it-IT" altLang="it-IT" dirty="0"/>
            </a:br>
            <a:r>
              <a:rPr lang="it-IT" altLang="it-IT" sz="2400" dirty="0"/>
              <a:t>Regole speciali – Stabile disconosciuta, art. 8(4)</a:t>
            </a:r>
            <a:endParaRPr lang="en-GB" dirty="0"/>
          </a:p>
        </p:txBody>
      </p:sp>
      <p:sp>
        <p:nvSpPr>
          <p:cNvPr id="3" name="Content Placeholder 2"/>
          <p:cNvSpPr>
            <a:spLocks noGrp="1"/>
          </p:cNvSpPr>
          <p:nvPr>
            <p:ph idx="1"/>
          </p:nvPr>
        </p:nvSpPr>
        <p:spPr>
          <a:xfrm>
            <a:off x="4676775" y="1625599"/>
            <a:ext cx="6998552" cy="4611689"/>
          </a:xfrm>
        </p:spPr>
        <p:txBody>
          <a:bodyPr>
            <a:normAutofit/>
          </a:bodyPr>
          <a:lstStyle/>
          <a:p>
            <a:pPr marL="0" indent="0">
              <a:buNone/>
            </a:pPr>
            <a:r>
              <a:rPr lang="it-IT" altLang="it-IT" sz="2000" dirty="0"/>
              <a:t>Se un disallineamento da ibridi coinvolge un reddito di una stabile organizzazione disconosciuta di un soggetto passivo residente (A Co ITA), tale reddito è</a:t>
            </a:r>
          </a:p>
          <a:p>
            <a:r>
              <a:rPr lang="it-IT" altLang="it-IT" sz="2000" dirty="0"/>
              <a:t>imponibile in capo a quest’ultimo. </a:t>
            </a:r>
          </a:p>
          <a:p>
            <a:pPr marL="0" indent="0">
              <a:buNone/>
            </a:pPr>
            <a:r>
              <a:rPr lang="it-IT" altLang="it-IT" sz="2000" dirty="0"/>
              <a:t>Tale regola non si applica se</a:t>
            </a:r>
          </a:p>
          <a:p>
            <a:r>
              <a:rPr lang="it-IT" altLang="it-IT" sz="2000" dirty="0"/>
              <a:t>le disposizioni di una convenzione contro le doppie imposizioni tra Italia e un Paese terzo prevedono l’obbligo di esentare il reddito.</a:t>
            </a:r>
          </a:p>
        </p:txBody>
      </p:sp>
      <p:pic>
        <p:nvPicPr>
          <p:cNvPr id="4" name="Picture 3"/>
          <p:cNvPicPr/>
          <p:nvPr/>
        </p:nvPicPr>
        <p:blipFill rotWithShape="1">
          <a:blip r:embed="rId2" cstate="print">
            <a:extLst>
              <a:ext uri="{28A0092B-C50C-407E-A947-70E740481C1C}">
                <a14:useLocalDpi xmlns:a14="http://schemas.microsoft.com/office/drawing/2010/main" val="0"/>
              </a:ext>
            </a:extLst>
          </a:blip>
          <a:srcRect l="28643" t="27509" r="36405" b="9870"/>
          <a:stretch/>
        </p:blipFill>
        <p:spPr bwMode="auto">
          <a:xfrm>
            <a:off x="591015" y="1625599"/>
            <a:ext cx="4085760" cy="397065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299938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Regole di contrasto</a:t>
            </a:r>
            <a:br>
              <a:rPr lang="it-IT" altLang="it-IT" dirty="0"/>
            </a:br>
            <a:r>
              <a:rPr lang="it-IT" altLang="it-IT" sz="2400" dirty="0"/>
              <a:t>Regole speciali – </a:t>
            </a:r>
            <a:r>
              <a:rPr lang="it-IT" altLang="it-IT" sz="2400" dirty="0" err="1"/>
              <a:t>Foreign</a:t>
            </a:r>
            <a:r>
              <a:rPr lang="it-IT" altLang="it-IT" sz="2400" dirty="0"/>
              <a:t> </a:t>
            </a:r>
            <a:r>
              <a:rPr lang="it-IT" altLang="it-IT" sz="2400" dirty="0" err="1"/>
              <a:t>tax</a:t>
            </a:r>
            <a:r>
              <a:rPr lang="it-IT" altLang="it-IT" sz="2400" dirty="0"/>
              <a:t> credit, art. 8(5)</a:t>
            </a:r>
            <a:endParaRPr lang="en-GB" dirty="0"/>
          </a:p>
        </p:txBody>
      </p:sp>
      <p:sp>
        <p:nvSpPr>
          <p:cNvPr id="7" name="Content Placeholder 6"/>
          <p:cNvSpPr>
            <a:spLocks noGrp="1"/>
          </p:cNvSpPr>
          <p:nvPr>
            <p:ph idx="1"/>
          </p:nvPr>
        </p:nvSpPr>
        <p:spPr>
          <a:xfrm>
            <a:off x="5330973" y="1625599"/>
            <a:ext cx="6344354" cy="4611689"/>
          </a:xfrm>
        </p:spPr>
        <p:txBody>
          <a:bodyPr>
            <a:normAutofit fontScale="92500" lnSpcReduction="10000"/>
          </a:bodyPr>
          <a:lstStyle/>
          <a:p>
            <a:pPr marL="0" indent="0">
              <a:spcBef>
                <a:spcPts val="600"/>
              </a:spcBef>
              <a:spcAft>
                <a:spcPts val="600"/>
              </a:spcAft>
              <a:buNone/>
            </a:pPr>
            <a:r>
              <a:rPr lang="it-IT" sz="1900" dirty="0"/>
              <a:t>Nel caso dei rapporti di cui alle lettere g-bis) e g-ter) del comma 1 dell’art. 44 del TUIR, nonché delle operazioni che producono analoghi effetti economici, aventi ad oggetto obbligazioni e titoli similari o titoli atipici, il credito per le imposte estere spetta in misura corrispondente alla differenza positiva tra i provento cui detto credito si ricollega e l’onere finanziario relativo alle suddette operazioni.</a:t>
            </a:r>
          </a:p>
          <a:p>
            <a:pPr marL="0" indent="0">
              <a:spcBef>
                <a:spcPts val="600"/>
              </a:spcBef>
              <a:spcAft>
                <a:spcPts val="600"/>
              </a:spcAft>
              <a:buNone/>
            </a:pPr>
            <a:r>
              <a:rPr lang="it-IT" sz="2000" dirty="0"/>
              <a:t>Norma apparentemente fuori contesto: sembrerebbe non richiedere un disallineamento ibrido e applicarsi anche a situazione puramente domestica.</a:t>
            </a:r>
          </a:p>
          <a:p>
            <a:pPr>
              <a:spcBef>
                <a:spcPts val="600"/>
              </a:spcBef>
              <a:spcAft>
                <a:spcPts val="600"/>
              </a:spcAft>
            </a:pPr>
            <a:r>
              <a:rPr lang="it-IT" sz="2000" dirty="0"/>
              <a:t>No, relazione: implementa 9(6) direttiva</a:t>
            </a:r>
          </a:p>
          <a:p>
            <a:pPr marL="0" indent="0">
              <a:spcBef>
                <a:spcPts val="600"/>
              </a:spcBef>
              <a:spcAft>
                <a:spcPts val="600"/>
              </a:spcAft>
              <a:buNone/>
            </a:pPr>
            <a:r>
              <a:rPr lang="it-IT" sz="2000" dirty="0"/>
              <a:t>Credito per imposta estere normalmente sul lordo.</a:t>
            </a:r>
          </a:p>
          <a:p>
            <a:pPr>
              <a:spcBef>
                <a:spcPts val="600"/>
              </a:spcBef>
              <a:spcAft>
                <a:spcPts val="600"/>
              </a:spcAft>
            </a:pPr>
            <a:r>
              <a:rPr lang="it-IT" sz="2000" dirty="0"/>
              <a:t>In questo caso solo sul margine tra interessi e </a:t>
            </a:r>
            <a:r>
              <a:rPr lang="it-IT" sz="2000" dirty="0" err="1"/>
              <a:t>manufactured</a:t>
            </a:r>
            <a:r>
              <a:rPr lang="it-IT" sz="2000" dirty="0"/>
              <a:t> </a:t>
            </a:r>
            <a:r>
              <a:rPr lang="it-IT" sz="2000" dirty="0" err="1"/>
              <a:t>interest</a:t>
            </a:r>
            <a:endParaRPr lang="it-IT" sz="2000" dirty="0"/>
          </a:p>
        </p:txBody>
      </p:sp>
      <p:pic>
        <p:nvPicPr>
          <p:cNvPr id="8" name="Picture 7"/>
          <p:cNvPicPr/>
          <p:nvPr/>
        </p:nvPicPr>
        <p:blipFill rotWithShape="1">
          <a:blip r:embed="rId2" cstate="print">
            <a:extLst>
              <a:ext uri="{28A0092B-C50C-407E-A947-70E740481C1C}">
                <a14:useLocalDpi xmlns:a14="http://schemas.microsoft.com/office/drawing/2010/main" val="0"/>
              </a:ext>
            </a:extLst>
          </a:blip>
          <a:srcRect l="25033" t="23677" r="22500" b="16301"/>
          <a:stretch/>
        </p:blipFill>
        <p:spPr bwMode="auto">
          <a:xfrm>
            <a:off x="591015" y="1883093"/>
            <a:ext cx="4739958" cy="339375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49568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t>Premessa (1/2)</a:t>
            </a:r>
          </a:p>
        </p:txBody>
      </p:sp>
      <p:sp>
        <p:nvSpPr>
          <p:cNvPr id="3" name="Content Placeholder 2"/>
          <p:cNvSpPr>
            <a:spLocks noGrp="1"/>
          </p:cNvSpPr>
          <p:nvPr>
            <p:ph idx="1"/>
          </p:nvPr>
        </p:nvSpPr>
        <p:spPr>
          <a:xfrm>
            <a:off x="591015" y="1577974"/>
            <a:ext cx="11084312" cy="4778376"/>
          </a:xfrm>
        </p:spPr>
        <p:txBody>
          <a:bodyPr>
            <a:noAutofit/>
          </a:bodyPr>
          <a:lstStyle/>
          <a:p>
            <a:pPr marL="0" indent="0">
              <a:lnSpc>
                <a:spcPct val="120000"/>
              </a:lnSpc>
              <a:spcBef>
                <a:spcPts val="0"/>
              </a:spcBef>
              <a:spcAft>
                <a:spcPts val="600"/>
              </a:spcAft>
              <a:buNone/>
              <a:defRPr/>
            </a:pPr>
            <a:r>
              <a:rPr lang="it-IT" altLang="en-US" sz="2400" b="1" dirty="0"/>
              <a:t>Contrasto disallineamenti da ibridi – norme interne preesistenti</a:t>
            </a:r>
            <a:endParaRPr lang="it-IT" altLang="it-IT" sz="2000" b="1" dirty="0"/>
          </a:p>
          <a:p>
            <a:pPr>
              <a:lnSpc>
                <a:spcPct val="120000"/>
              </a:lnSpc>
              <a:spcBef>
                <a:spcPts val="0"/>
              </a:spcBef>
              <a:spcAft>
                <a:spcPts val="600"/>
              </a:spcAft>
              <a:defRPr/>
            </a:pPr>
            <a:r>
              <a:rPr lang="it-IT" altLang="it-IT" sz="2000" b="1" dirty="0"/>
              <a:t>Strumenti finanziari ibridi (emittente estero/sottoscrittore italiano)</a:t>
            </a:r>
          </a:p>
          <a:p>
            <a:pPr lvl="1">
              <a:lnSpc>
                <a:spcPct val="120000"/>
              </a:lnSpc>
              <a:spcBef>
                <a:spcPts val="0"/>
              </a:spcBef>
              <a:spcAft>
                <a:spcPts val="600"/>
              </a:spcAft>
              <a:defRPr/>
            </a:pPr>
            <a:r>
              <a:rPr lang="it-IT" altLang="it-IT" sz="2000" dirty="0"/>
              <a:t>Art.44(2)(a) TUIR titoli similari azioni se remunerazione </a:t>
            </a:r>
            <a:r>
              <a:rPr lang="it-IT" altLang="it-IT" sz="2000" i="1" dirty="0"/>
              <a:t>totalmente </a:t>
            </a:r>
            <a:r>
              <a:rPr lang="it-IT" altLang="it-IT" sz="2000" dirty="0"/>
              <a:t>indeducibile </a:t>
            </a:r>
          </a:p>
          <a:p>
            <a:pPr lvl="2" algn="l">
              <a:lnSpc>
                <a:spcPct val="120000"/>
              </a:lnSpc>
              <a:spcBef>
                <a:spcPts val="0"/>
              </a:spcBef>
              <a:spcAft>
                <a:spcPts val="600"/>
              </a:spcAft>
              <a:defRPr/>
            </a:pPr>
            <a:r>
              <a:rPr lang="it-IT" altLang="it-IT" sz="2000" dirty="0"/>
              <a:t>Norma generale: tassazione (integrale) del flusso reddituale in caso di deduzione (anche solo parziale) del pagamento in capo all’emittente non residente;</a:t>
            </a:r>
          </a:p>
          <a:p>
            <a:pPr lvl="1">
              <a:lnSpc>
                <a:spcPct val="120000"/>
              </a:lnSpc>
              <a:spcBef>
                <a:spcPts val="0"/>
              </a:spcBef>
              <a:spcAft>
                <a:spcPts val="600"/>
              </a:spcAft>
              <a:defRPr/>
            </a:pPr>
            <a:r>
              <a:rPr lang="it-IT" altLang="it-IT" sz="2000" dirty="0"/>
              <a:t>Art. 89(3-bis)(3-ter) TUIR norma speciale (solo direttiva madre / figlia)</a:t>
            </a:r>
          </a:p>
          <a:p>
            <a:pPr lvl="2">
              <a:lnSpc>
                <a:spcPct val="120000"/>
              </a:lnSpc>
              <a:spcBef>
                <a:spcPts val="0"/>
              </a:spcBef>
              <a:spcAft>
                <a:spcPts val="600"/>
              </a:spcAft>
              <a:defRPr/>
            </a:pPr>
            <a:r>
              <a:rPr lang="it-IT" altLang="it-IT" sz="2000" dirty="0"/>
              <a:t>Esclusione del flusso reddituale per la quota non dedotta da emittente;</a:t>
            </a:r>
          </a:p>
          <a:p>
            <a:pPr>
              <a:lnSpc>
                <a:spcPct val="120000"/>
              </a:lnSpc>
              <a:spcBef>
                <a:spcPts val="0"/>
              </a:spcBef>
              <a:spcAft>
                <a:spcPts val="600"/>
              </a:spcAft>
              <a:defRPr/>
            </a:pPr>
            <a:r>
              <a:rPr lang="it-IT" altLang="it-IT" sz="2000" b="1" dirty="0"/>
              <a:t>Strumenti finanziari ibridi (emittente italiano/sottoscrittore estero)</a:t>
            </a:r>
          </a:p>
          <a:p>
            <a:pPr lvl="1">
              <a:lnSpc>
                <a:spcPct val="120000"/>
              </a:lnSpc>
              <a:spcBef>
                <a:spcPts val="0"/>
              </a:spcBef>
              <a:spcAft>
                <a:spcPts val="600"/>
              </a:spcAft>
              <a:defRPr/>
            </a:pPr>
            <a:r>
              <a:rPr lang="it-IT" altLang="it-IT" sz="2000" dirty="0"/>
              <a:t>Art. 109(9) TUIR flusso non dedotto per la quota di partecipazione a risultati emittente</a:t>
            </a:r>
          </a:p>
          <a:p>
            <a:pPr lvl="1">
              <a:lnSpc>
                <a:spcPct val="120000"/>
              </a:lnSpc>
              <a:spcBef>
                <a:spcPts val="0"/>
              </a:spcBef>
              <a:spcAft>
                <a:spcPts val="600"/>
              </a:spcAft>
              <a:defRPr/>
            </a:pPr>
            <a:r>
              <a:rPr lang="it-IT" altLang="it-IT" sz="2000" dirty="0"/>
              <a:t>A prescindere dal trattamento in capo a chi riceve il flusso reddituale</a:t>
            </a:r>
          </a:p>
          <a:p>
            <a:pPr>
              <a:lnSpc>
                <a:spcPct val="120000"/>
              </a:lnSpc>
              <a:spcBef>
                <a:spcPts val="0"/>
              </a:spcBef>
              <a:spcAft>
                <a:spcPts val="600"/>
              </a:spcAft>
              <a:defRPr/>
            </a:pPr>
            <a:r>
              <a:rPr lang="it-IT" altLang="it-IT" sz="2000" b="1" dirty="0"/>
              <a:t>Contrasto agli ibridi solo in entrata, non in uscita</a:t>
            </a:r>
          </a:p>
        </p:txBody>
      </p:sp>
      <p:sp>
        <p:nvSpPr>
          <p:cNvPr id="4" name="Slide Number Placeholder 3"/>
          <p:cNvSpPr>
            <a:spLocks noGrp="1"/>
          </p:cNvSpPr>
          <p:nvPr>
            <p:ph type="sldNum" sz="quarter" idx="12"/>
          </p:nvPr>
        </p:nvSpPr>
        <p:spPr/>
        <p:txBody>
          <a:bodyPr/>
          <a:lstStyle/>
          <a:p>
            <a:fld id="{707450B5-5642-47E3-ACBD-729A0C6CF1C2}" type="slidenum">
              <a:rPr lang="it-IT" smtClean="0"/>
              <a:t>4</a:t>
            </a:fld>
            <a:endParaRPr lang="it-IT" dirty="0"/>
          </a:p>
        </p:txBody>
      </p:sp>
    </p:spTree>
    <p:custDataLst>
      <p:tags r:id="rId1"/>
    </p:custDataLst>
    <p:extLst>
      <p:ext uri="{BB962C8B-B14F-4D97-AF65-F5344CB8AC3E}">
        <p14:creationId xmlns:p14="http://schemas.microsoft.com/office/powerpoint/2010/main" val="16819225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Regole di contrasto</a:t>
            </a:r>
            <a:br>
              <a:rPr lang="it-IT" altLang="it-IT" dirty="0"/>
            </a:br>
            <a:r>
              <a:rPr lang="it-IT" altLang="it-IT" sz="2400" dirty="0"/>
              <a:t>Regole speciali – Reverse </a:t>
            </a:r>
            <a:r>
              <a:rPr lang="it-IT" altLang="it-IT" sz="2400" dirty="0" err="1"/>
              <a:t>hybrid</a:t>
            </a:r>
            <a:r>
              <a:rPr lang="it-IT" altLang="it-IT" sz="2400" dirty="0"/>
              <a:t>, art. 9</a:t>
            </a:r>
            <a:endParaRPr lang="en-GB" dirty="0"/>
          </a:p>
        </p:txBody>
      </p:sp>
      <p:sp>
        <p:nvSpPr>
          <p:cNvPr id="3" name="Content Placeholder 2"/>
          <p:cNvSpPr>
            <a:spLocks noGrp="1"/>
          </p:cNvSpPr>
          <p:nvPr>
            <p:ph idx="1"/>
          </p:nvPr>
        </p:nvSpPr>
        <p:spPr>
          <a:xfrm>
            <a:off x="5153025" y="1625599"/>
            <a:ext cx="6522301" cy="4611689"/>
          </a:xfrm>
        </p:spPr>
        <p:txBody>
          <a:bodyPr>
            <a:noAutofit/>
          </a:bodyPr>
          <a:lstStyle/>
          <a:p>
            <a:pPr marL="0" indent="0">
              <a:spcAft>
                <a:spcPts val="600"/>
              </a:spcAft>
              <a:buNone/>
            </a:pPr>
            <a:r>
              <a:rPr lang="en-GB" sz="2000" dirty="0"/>
              <a:t>Se </a:t>
            </a:r>
            <a:r>
              <a:rPr lang="en-GB" sz="2000" dirty="0" err="1"/>
              <a:t>una</a:t>
            </a:r>
            <a:r>
              <a:rPr lang="en-GB" sz="2000" dirty="0"/>
              <a:t> o </a:t>
            </a:r>
            <a:r>
              <a:rPr lang="en-GB" sz="2000" dirty="0" err="1"/>
              <a:t>più</a:t>
            </a:r>
            <a:r>
              <a:rPr lang="en-GB" sz="2000" dirty="0"/>
              <a:t> </a:t>
            </a:r>
            <a:r>
              <a:rPr lang="en-GB" sz="2000" dirty="0" err="1"/>
              <a:t>imprese</a:t>
            </a:r>
            <a:r>
              <a:rPr lang="en-GB" sz="2000" dirty="0"/>
              <a:t> associate non </a:t>
            </a:r>
            <a:r>
              <a:rPr lang="en-GB" sz="2000" dirty="0" err="1"/>
              <a:t>residenti</a:t>
            </a:r>
            <a:r>
              <a:rPr lang="en-GB" sz="2000" dirty="0"/>
              <a:t> </a:t>
            </a:r>
            <a:r>
              <a:rPr lang="en-GB" sz="2000" dirty="0" err="1"/>
              <a:t>detengono</a:t>
            </a:r>
            <a:r>
              <a:rPr lang="en-GB" sz="2000" dirty="0"/>
              <a:t> </a:t>
            </a:r>
            <a:r>
              <a:rPr lang="en-GB" sz="2000" dirty="0" err="1"/>
              <a:t>complessivamente</a:t>
            </a:r>
            <a:r>
              <a:rPr lang="en-GB" sz="2000" dirty="0"/>
              <a:t>, in </a:t>
            </a:r>
            <a:r>
              <a:rPr lang="en-GB" sz="2000" dirty="0" err="1"/>
              <a:t>un’entità</a:t>
            </a:r>
            <a:r>
              <a:rPr lang="en-GB" sz="2000" dirty="0"/>
              <a:t> </a:t>
            </a:r>
            <a:r>
              <a:rPr lang="en-GB" sz="2000" dirty="0" err="1"/>
              <a:t>ibrida</a:t>
            </a:r>
            <a:r>
              <a:rPr lang="en-GB" sz="2000" dirty="0"/>
              <a:t> </a:t>
            </a:r>
            <a:r>
              <a:rPr lang="en-GB" sz="2000" dirty="0" err="1"/>
              <a:t>costituita</a:t>
            </a:r>
            <a:r>
              <a:rPr lang="en-GB" sz="2000" dirty="0"/>
              <a:t> o </a:t>
            </a:r>
            <a:r>
              <a:rPr lang="en-GB" sz="2000" dirty="0" err="1"/>
              <a:t>stabilita</a:t>
            </a:r>
            <a:r>
              <a:rPr lang="en-GB" sz="2000" dirty="0"/>
              <a:t> </a:t>
            </a:r>
            <a:r>
              <a:rPr lang="en-GB" sz="2000" dirty="0" err="1"/>
              <a:t>nello</a:t>
            </a:r>
            <a:r>
              <a:rPr lang="en-GB" sz="2000" dirty="0"/>
              <a:t> </a:t>
            </a:r>
            <a:r>
              <a:rPr lang="en-GB" sz="2000" dirty="0" err="1"/>
              <a:t>Stato</a:t>
            </a:r>
            <a:r>
              <a:rPr lang="en-GB" sz="2000" dirty="0"/>
              <a:t> (ITA), un </a:t>
            </a:r>
            <a:r>
              <a:rPr lang="en-GB" sz="2000" dirty="0" err="1"/>
              <a:t>interesse</a:t>
            </a:r>
            <a:endParaRPr lang="en-GB" sz="2000" dirty="0"/>
          </a:p>
          <a:p>
            <a:pPr lvl="1">
              <a:spcAft>
                <a:spcPts val="600"/>
              </a:spcAft>
            </a:pPr>
            <a:r>
              <a:rPr lang="en-GB" sz="1800" dirty="0"/>
              <a:t> </a:t>
            </a:r>
            <a:r>
              <a:rPr lang="en-GB" sz="1800" dirty="0" err="1"/>
              <a:t>diretto</a:t>
            </a:r>
            <a:r>
              <a:rPr lang="en-GB" sz="1800" dirty="0"/>
              <a:t>/ </a:t>
            </a:r>
            <a:r>
              <a:rPr lang="en-GB" sz="1800" dirty="0" err="1"/>
              <a:t>indiretto</a:t>
            </a:r>
            <a:r>
              <a:rPr lang="en-GB" sz="1800" dirty="0"/>
              <a:t> </a:t>
            </a:r>
          </a:p>
          <a:p>
            <a:pPr lvl="1">
              <a:spcAft>
                <a:spcPts val="600"/>
              </a:spcAft>
            </a:pPr>
            <a:r>
              <a:rPr lang="en-GB" sz="1800" dirty="0"/>
              <a:t>&gt;= al 50% </a:t>
            </a:r>
          </a:p>
          <a:p>
            <a:pPr lvl="2">
              <a:spcAft>
                <a:spcPts val="600"/>
              </a:spcAft>
            </a:pPr>
            <a:r>
              <a:rPr lang="en-GB" sz="1600" dirty="0" err="1"/>
              <a:t>dei</a:t>
            </a:r>
            <a:r>
              <a:rPr lang="en-GB" sz="1600" dirty="0"/>
              <a:t> </a:t>
            </a:r>
            <a:r>
              <a:rPr lang="en-GB" sz="1600" dirty="0" err="1"/>
              <a:t>diritti</a:t>
            </a:r>
            <a:r>
              <a:rPr lang="en-GB" sz="1600" dirty="0"/>
              <a:t> di </a:t>
            </a:r>
            <a:r>
              <a:rPr lang="en-GB" sz="1600" dirty="0" err="1"/>
              <a:t>voto</a:t>
            </a:r>
            <a:endParaRPr lang="en-GB" sz="1600" dirty="0"/>
          </a:p>
          <a:p>
            <a:pPr lvl="2">
              <a:spcAft>
                <a:spcPts val="600"/>
              </a:spcAft>
            </a:pPr>
            <a:r>
              <a:rPr lang="en-GB" sz="1600" dirty="0" err="1"/>
              <a:t>della</a:t>
            </a:r>
            <a:r>
              <a:rPr lang="en-GB" sz="1600" dirty="0"/>
              <a:t> </a:t>
            </a:r>
            <a:r>
              <a:rPr lang="en-GB" sz="1600" dirty="0" err="1"/>
              <a:t>partecipazione</a:t>
            </a:r>
            <a:r>
              <a:rPr lang="en-GB" sz="1600" dirty="0"/>
              <a:t> al </a:t>
            </a:r>
            <a:r>
              <a:rPr lang="en-GB" sz="1600" dirty="0" err="1"/>
              <a:t>capitale</a:t>
            </a:r>
            <a:endParaRPr lang="en-GB" sz="1600" dirty="0"/>
          </a:p>
          <a:p>
            <a:pPr lvl="2">
              <a:spcAft>
                <a:spcPts val="600"/>
              </a:spcAft>
            </a:pPr>
            <a:r>
              <a:rPr lang="en-GB" sz="1600" dirty="0" err="1"/>
              <a:t>dei</a:t>
            </a:r>
            <a:r>
              <a:rPr lang="en-GB" sz="1600" dirty="0"/>
              <a:t> </a:t>
            </a:r>
            <a:r>
              <a:rPr lang="en-GB" sz="1600" dirty="0" err="1"/>
              <a:t>diritti</a:t>
            </a:r>
            <a:r>
              <a:rPr lang="en-GB" sz="1600" dirty="0"/>
              <a:t> di </a:t>
            </a:r>
            <a:r>
              <a:rPr lang="en-GB" sz="1600" dirty="0" err="1"/>
              <a:t>partecipazione</a:t>
            </a:r>
            <a:r>
              <a:rPr lang="en-GB" sz="1600" dirty="0"/>
              <a:t> </a:t>
            </a:r>
            <a:r>
              <a:rPr lang="en-GB" sz="1600" dirty="0" err="1"/>
              <a:t>agli</a:t>
            </a:r>
            <a:r>
              <a:rPr lang="en-GB" sz="1600" dirty="0"/>
              <a:t> </a:t>
            </a:r>
            <a:r>
              <a:rPr lang="en-GB" sz="1600" dirty="0" err="1"/>
              <a:t>utili</a:t>
            </a:r>
            <a:endParaRPr lang="en-GB" sz="1600" dirty="0"/>
          </a:p>
          <a:p>
            <a:pPr marL="0" indent="0">
              <a:spcAft>
                <a:spcPts val="600"/>
              </a:spcAft>
              <a:buNone/>
            </a:pPr>
            <a:r>
              <a:rPr lang="en-GB" sz="2000" dirty="0"/>
              <a:t>e </a:t>
            </a:r>
            <a:r>
              <a:rPr lang="en-GB" sz="2000" dirty="0" err="1"/>
              <a:t>sono</a:t>
            </a:r>
            <a:r>
              <a:rPr lang="en-GB" sz="2000" dirty="0"/>
              <a:t> situate in </a:t>
            </a:r>
            <a:r>
              <a:rPr lang="en-GB" sz="2000" dirty="0" err="1"/>
              <a:t>una</a:t>
            </a:r>
            <a:r>
              <a:rPr lang="en-GB" sz="2000" dirty="0"/>
              <a:t> </a:t>
            </a:r>
            <a:r>
              <a:rPr lang="en-GB" sz="2000" dirty="0" err="1"/>
              <a:t>giurisdizione</a:t>
            </a:r>
            <a:r>
              <a:rPr lang="en-GB" sz="2000" dirty="0"/>
              <a:t> o in </a:t>
            </a:r>
            <a:r>
              <a:rPr lang="en-GB" sz="2000" dirty="0" err="1"/>
              <a:t>giurisdizioni</a:t>
            </a:r>
            <a:r>
              <a:rPr lang="en-GB" sz="2000" dirty="0"/>
              <a:t> </a:t>
            </a:r>
            <a:r>
              <a:rPr lang="en-GB" sz="2000" dirty="0" err="1"/>
              <a:t>che</a:t>
            </a:r>
            <a:r>
              <a:rPr lang="en-GB" sz="2000" dirty="0"/>
              <a:t> </a:t>
            </a:r>
            <a:r>
              <a:rPr lang="en-GB" sz="2000" dirty="0" err="1"/>
              <a:t>considerano</a:t>
            </a:r>
            <a:r>
              <a:rPr lang="en-GB" sz="2000" dirty="0"/>
              <a:t> </a:t>
            </a:r>
            <a:r>
              <a:rPr lang="en-GB" sz="2000" dirty="0" err="1"/>
              <a:t>l’entità</a:t>
            </a:r>
            <a:r>
              <a:rPr lang="en-GB" sz="2000" dirty="0"/>
              <a:t> </a:t>
            </a:r>
            <a:r>
              <a:rPr lang="en-GB" sz="2000" dirty="0" err="1"/>
              <a:t>ibrida</a:t>
            </a:r>
            <a:r>
              <a:rPr lang="en-GB" sz="2000" dirty="0"/>
              <a:t> </a:t>
            </a:r>
            <a:r>
              <a:rPr lang="en-GB" sz="2000" dirty="0" err="1"/>
              <a:t>soggetto</a:t>
            </a:r>
            <a:r>
              <a:rPr lang="en-GB" sz="2000" dirty="0"/>
              <a:t> </a:t>
            </a:r>
            <a:r>
              <a:rPr lang="en-GB" sz="2000" dirty="0" err="1"/>
              <a:t>imponibile</a:t>
            </a:r>
            <a:r>
              <a:rPr lang="en-GB" sz="2000" dirty="0"/>
              <a:t>, </a:t>
            </a:r>
            <a:r>
              <a:rPr lang="en-GB" sz="2000" dirty="0" err="1"/>
              <a:t>il</a:t>
            </a:r>
            <a:r>
              <a:rPr lang="en-GB" sz="2000" dirty="0"/>
              <a:t> </a:t>
            </a:r>
            <a:r>
              <a:rPr lang="en-GB" sz="2000" dirty="0" err="1"/>
              <a:t>reddito</a:t>
            </a:r>
            <a:r>
              <a:rPr lang="en-GB" sz="2000" dirty="0"/>
              <a:t> </a:t>
            </a:r>
            <a:r>
              <a:rPr lang="en-GB" sz="2000" dirty="0" err="1"/>
              <a:t>prodotto</a:t>
            </a:r>
            <a:r>
              <a:rPr lang="en-GB" sz="2000" dirty="0"/>
              <a:t> </a:t>
            </a:r>
            <a:r>
              <a:rPr lang="en-GB" sz="2000" dirty="0" err="1"/>
              <a:t>dall’entità</a:t>
            </a:r>
            <a:r>
              <a:rPr lang="en-GB" sz="2000" dirty="0"/>
              <a:t> </a:t>
            </a:r>
            <a:r>
              <a:rPr lang="en-GB" sz="2000" dirty="0" err="1"/>
              <a:t>ibrida</a:t>
            </a:r>
            <a:r>
              <a:rPr lang="en-GB" sz="2000" dirty="0"/>
              <a:t> è </a:t>
            </a:r>
            <a:r>
              <a:rPr lang="en-GB" sz="2000" dirty="0" err="1"/>
              <a:t>soggetto</a:t>
            </a:r>
            <a:r>
              <a:rPr lang="en-GB" sz="2000" dirty="0"/>
              <a:t> a </a:t>
            </a:r>
            <a:r>
              <a:rPr lang="en-GB" sz="2000" dirty="0" err="1"/>
              <a:t>imposizione</a:t>
            </a:r>
            <a:r>
              <a:rPr lang="en-GB" sz="2000" dirty="0"/>
              <a:t> </a:t>
            </a:r>
          </a:p>
          <a:p>
            <a:pPr lvl="1">
              <a:spcAft>
                <a:spcPts val="600"/>
              </a:spcAft>
            </a:pPr>
            <a:r>
              <a:rPr lang="en-GB" sz="1800" dirty="0" err="1"/>
              <a:t>nella</a:t>
            </a:r>
            <a:r>
              <a:rPr lang="en-GB" sz="1800" dirty="0"/>
              <a:t> </a:t>
            </a:r>
            <a:r>
              <a:rPr lang="en-GB" sz="1800" dirty="0" err="1"/>
              <a:t>misura</a:t>
            </a:r>
            <a:r>
              <a:rPr lang="en-GB" sz="1800" dirty="0"/>
              <a:t> in cui </a:t>
            </a:r>
            <a:r>
              <a:rPr lang="en-GB" sz="1800" dirty="0" err="1"/>
              <a:t>quest’ultimo</a:t>
            </a:r>
            <a:r>
              <a:rPr lang="en-GB" sz="1800" dirty="0"/>
              <a:t> non è </a:t>
            </a:r>
            <a:r>
              <a:rPr lang="en-GB" sz="1800" dirty="0" err="1"/>
              <a:t>altrimenti</a:t>
            </a:r>
            <a:r>
              <a:rPr lang="en-GB" sz="1800" dirty="0"/>
              <a:t> </a:t>
            </a:r>
            <a:r>
              <a:rPr lang="en-GB" sz="1800" dirty="0" err="1"/>
              <a:t>soggetto</a:t>
            </a:r>
            <a:r>
              <a:rPr lang="en-GB" sz="1800" dirty="0"/>
              <a:t> a </a:t>
            </a:r>
            <a:r>
              <a:rPr lang="en-GB" sz="1800" dirty="0" err="1"/>
              <a:t>imposta</a:t>
            </a:r>
            <a:r>
              <a:rPr lang="en-GB" sz="1800" dirty="0"/>
              <a:t> a </a:t>
            </a:r>
            <a:r>
              <a:rPr lang="en-GB" sz="1800" dirty="0" err="1"/>
              <a:t>norma</a:t>
            </a:r>
            <a:r>
              <a:rPr lang="en-GB" sz="1800" dirty="0"/>
              <a:t> </a:t>
            </a:r>
            <a:r>
              <a:rPr lang="en-GB" sz="1800" dirty="0" err="1"/>
              <a:t>delle</a:t>
            </a:r>
            <a:r>
              <a:rPr lang="en-GB" sz="1800" dirty="0"/>
              <a:t> </a:t>
            </a:r>
            <a:r>
              <a:rPr lang="en-GB" sz="1800" dirty="0" err="1"/>
              <a:t>leggi</a:t>
            </a:r>
            <a:r>
              <a:rPr lang="en-GB" sz="1800" dirty="0"/>
              <a:t> di un </a:t>
            </a:r>
            <a:r>
              <a:rPr lang="en-GB" sz="1800" dirty="0" err="1"/>
              <a:t>altro</a:t>
            </a:r>
            <a:r>
              <a:rPr lang="en-GB" sz="1800" dirty="0"/>
              <a:t> </a:t>
            </a:r>
            <a:r>
              <a:rPr lang="en-GB" sz="1800" dirty="0" err="1"/>
              <a:t>Stato</a:t>
            </a:r>
            <a:r>
              <a:rPr lang="en-GB" sz="1800" dirty="0"/>
              <a:t>.</a:t>
            </a:r>
          </a:p>
        </p:txBody>
      </p:sp>
      <p:pic>
        <p:nvPicPr>
          <p:cNvPr id="4" name="Picture 3"/>
          <p:cNvPicPr/>
          <p:nvPr/>
        </p:nvPicPr>
        <p:blipFill rotWithShape="1">
          <a:blip r:embed="rId2"/>
          <a:srcRect l="47489" t="34897" r="20754" b="41671"/>
          <a:stretch/>
        </p:blipFill>
        <p:spPr bwMode="auto">
          <a:xfrm>
            <a:off x="591015" y="1762759"/>
            <a:ext cx="4170680" cy="264731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859552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Regole di contrasto</a:t>
            </a:r>
            <a:br>
              <a:rPr lang="it-IT" altLang="it-IT" dirty="0"/>
            </a:br>
            <a:r>
              <a:rPr lang="it-IT" altLang="it-IT" sz="2400" dirty="0"/>
              <a:t>Regole speciali – Dual </a:t>
            </a:r>
            <a:r>
              <a:rPr lang="it-IT" altLang="it-IT" sz="2400" dirty="0" err="1"/>
              <a:t>resident</a:t>
            </a:r>
            <a:r>
              <a:rPr lang="it-IT" altLang="it-IT" sz="2400" dirty="0"/>
              <a:t>, art. 10 (1/2)</a:t>
            </a:r>
            <a:endParaRPr lang="en-GB" dirty="0"/>
          </a:p>
        </p:txBody>
      </p:sp>
      <p:sp>
        <p:nvSpPr>
          <p:cNvPr id="3" name="Content Placeholder 2"/>
          <p:cNvSpPr>
            <a:spLocks noGrp="1"/>
          </p:cNvSpPr>
          <p:nvPr>
            <p:ph idx="1"/>
          </p:nvPr>
        </p:nvSpPr>
        <p:spPr>
          <a:xfrm>
            <a:off x="4991099" y="1625599"/>
            <a:ext cx="6684227" cy="4611689"/>
          </a:xfrm>
        </p:spPr>
        <p:txBody>
          <a:bodyPr>
            <a:normAutofit fontScale="85000" lnSpcReduction="20000"/>
          </a:bodyPr>
          <a:lstStyle/>
          <a:p>
            <a:pPr marL="0" indent="0">
              <a:spcBef>
                <a:spcPts val="0"/>
              </a:spcBef>
              <a:spcAft>
                <a:spcPts val="600"/>
              </a:spcAft>
              <a:buNone/>
            </a:pPr>
            <a:r>
              <a:rPr lang="it-IT" sz="2400" dirty="0"/>
              <a:t>Un componente negativo di reddito sostenuto da un soggetto passivo che è </a:t>
            </a:r>
          </a:p>
          <a:p>
            <a:pPr lvl="1">
              <a:spcBef>
                <a:spcPts val="0"/>
              </a:spcBef>
              <a:spcAft>
                <a:spcPts val="600"/>
              </a:spcAft>
            </a:pPr>
            <a:r>
              <a:rPr lang="it-IT" sz="2400" dirty="0"/>
              <a:t>residente ai fini fiscali anche in un altro Stato membro o non  dell’Unione Europea</a:t>
            </a:r>
          </a:p>
          <a:p>
            <a:pPr lvl="1">
              <a:spcBef>
                <a:spcPts val="0"/>
              </a:spcBef>
              <a:spcAft>
                <a:spcPts val="600"/>
              </a:spcAft>
            </a:pPr>
            <a:r>
              <a:rPr lang="it-IT" sz="2400" b="1" dirty="0"/>
              <a:t>ed è </a:t>
            </a:r>
            <a:r>
              <a:rPr lang="it-IT" sz="2400" dirty="0"/>
              <a:t>(solo per gli Stati membri) ivi considerato residente ai fini della convenzione per evitare le doppie imposizioni in essere tra lo Stato italiano e tale Stato</a:t>
            </a:r>
          </a:p>
          <a:p>
            <a:pPr marL="0" indent="0">
              <a:spcBef>
                <a:spcPts val="0"/>
              </a:spcBef>
              <a:spcAft>
                <a:spcPts val="600"/>
              </a:spcAft>
              <a:buNone/>
            </a:pPr>
            <a:r>
              <a:rPr lang="it-IT" sz="2400" dirty="0"/>
              <a:t>non è deducibile qualora</a:t>
            </a:r>
          </a:p>
          <a:p>
            <a:pPr lvl="1">
              <a:spcBef>
                <a:spcPts val="0"/>
              </a:spcBef>
              <a:spcAft>
                <a:spcPts val="600"/>
              </a:spcAft>
            </a:pPr>
            <a:r>
              <a:rPr lang="it-IT" sz="2400" dirty="0"/>
              <a:t>tale componente negativo di reddito sia considerato deducibile nello Stato estero </a:t>
            </a:r>
            <a:r>
              <a:rPr lang="it-IT" sz="2400" b="1" dirty="0"/>
              <a:t>e</a:t>
            </a:r>
          </a:p>
          <a:p>
            <a:pPr lvl="1">
              <a:spcBef>
                <a:spcPts val="0"/>
              </a:spcBef>
              <a:spcAft>
                <a:spcPts val="600"/>
              </a:spcAft>
            </a:pPr>
            <a:r>
              <a:rPr lang="it-IT" sz="2400" dirty="0"/>
              <a:t>la deduzione non è ivi compensata da un reddito a doppia inclusione. </a:t>
            </a:r>
          </a:p>
          <a:p>
            <a:pPr marL="0" indent="0">
              <a:spcBef>
                <a:spcPts val="0"/>
              </a:spcBef>
              <a:spcAft>
                <a:spcPts val="600"/>
              </a:spcAft>
              <a:buNone/>
            </a:pPr>
            <a:r>
              <a:rPr lang="it-IT" sz="2400" dirty="0"/>
              <a:t>La disposizione di cui al periodo precedente si applica a condizione che il disallineamento non sia neutralizzato dall’altro Stato.</a:t>
            </a:r>
          </a:p>
          <a:p>
            <a:endParaRPr lang="en-GB" dirty="0"/>
          </a:p>
        </p:txBody>
      </p:sp>
      <p:pic>
        <p:nvPicPr>
          <p:cNvPr id="4" name="Picture 3"/>
          <p:cNvPicPr/>
          <p:nvPr/>
        </p:nvPicPr>
        <p:blipFill rotWithShape="1">
          <a:blip r:embed="rId2" cstate="print">
            <a:extLst>
              <a:ext uri="{28A0092B-C50C-407E-A947-70E740481C1C}">
                <a14:useLocalDpi xmlns:a14="http://schemas.microsoft.com/office/drawing/2010/main" val="0"/>
              </a:ext>
            </a:extLst>
          </a:blip>
          <a:srcRect l="31746" t="32223" r="34822" b="7245"/>
          <a:stretch/>
        </p:blipFill>
        <p:spPr bwMode="auto">
          <a:xfrm>
            <a:off x="591014" y="1693544"/>
            <a:ext cx="4209585" cy="400240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265408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Regole di contrasto</a:t>
            </a:r>
            <a:br>
              <a:rPr lang="it-IT" altLang="it-IT" dirty="0"/>
            </a:br>
            <a:r>
              <a:rPr lang="it-IT" altLang="it-IT" sz="2400" dirty="0"/>
              <a:t>Regole speciali – Dual </a:t>
            </a:r>
            <a:r>
              <a:rPr lang="it-IT" altLang="it-IT" sz="2400" dirty="0" err="1"/>
              <a:t>resident</a:t>
            </a:r>
            <a:r>
              <a:rPr lang="it-IT" altLang="it-IT" sz="2400" dirty="0"/>
              <a:t>, art. 10 (2/2)</a:t>
            </a:r>
            <a:endParaRPr lang="en-GB" dirty="0"/>
          </a:p>
        </p:txBody>
      </p:sp>
      <p:sp>
        <p:nvSpPr>
          <p:cNvPr id="3" name="Content Placeholder 2"/>
          <p:cNvSpPr>
            <a:spLocks noGrp="1"/>
          </p:cNvSpPr>
          <p:nvPr>
            <p:ph idx="1"/>
          </p:nvPr>
        </p:nvSpPr>
        <p:spPr>
          <a:xfrm>
            <a:off x="4991099" y="1625599"/>
            <a:ext cx="6684227" cy="4611689"/>
          </a:xfrm>
        </p:spPr>
        <p:txBody>
          <a:bodyPr/>
          <a:lstStyle/>
          <a:p>
            <a:pPr marL="0" indent="0">
              <a:buNone/>
            </a:pPr>
            <a:r>
              <a:rPr lang="it-IT" sz="2000" dirty="0"/>
              <a:t>A Co1 detiene interamente A Co2. </a:t>
            </a:r>
          </a:p>
          <a:p>
            <a:pPr marL="0" indent="0">
              <a:buNone/>
            </a:pPr>
            <a:r>
              <a:rPr lang="it-IT" sz="2000" dirty="0"/>
              <a:t>A Co2 è fiscalmente residente sia in A che B. </a:t>
            </a:r>
          </a:p>
          <a:p>
            <a:pPr marL="0" indent="0">
              <a:buNone/>
            </a:pPr>
            <a:r>
              <a:rPr lang="it-IT" sz="2000" dirty="0"/>
              <a:t>A Co1 fa parte di un consolidato fiscale con A Co2 in A. A Co2 acquisisce tutte la azioni di B Co.</a:t>
            </a:r>
          </a:p>
          <a:p>
            <a:pPr marL="0" indent="0">
              <a:buNone/>
            </a:pPr>
            <a:r>
              <a:rPr lang="it-IT" sz="2000" dirty="0"/>
              <a:t>B Co è un reverse </a:t>
            </a:r>
            <a:r>
              <a:rPr lang="it-IT" sz="2000" dirty="0" err="1"/>
              <a:t>hybrid</a:t>
            </a:r>
            <a:r>
              <a:rPr lang="it-IT" sz="2000" dirty="0"/>
              <a:t>, considerata trasparente in B e opaca in A.</a:t>
            </a:r>
          </a:p>
          <a:p>
            <a:pPr marL="0" indent="0">
              <a:buNone/>
            </a:pPr>
            <a:r>
              <a:rPr lang="it-IT" sz="2000" dirty="0"/>
              <a:t>A Co2 apre un finanziamento con una banca. Gli interessi passivi sul finanziamento sono deducibili sia in A che B.</a:t>
            </a:r>
          </a:p>
          <a:p>
            <a:endParaRPr lang="it-IT" sz="2000" dirty="0"/>
          </a:p>
          <a:p>
            <a:endParaRPr lang="en-GB" dirty="0"/>
          </a:p>
        </p:txBody>
      </p:sp>
      <p:pic>
        <p:nvPicPr>
          <p:cNvPr id="4" name="Picture 3"/>
          <p:cNvPicPr/>
          <p:nvPr/>
        </p:nvPicPr>
        <p:blipFill rotWithShape="1">
          <a:blip r:embed="rId2" cstate="print">
            <a:extLst>
              <a:ext uri="{28A0092B-C50C-407E-A947-70E740481C1C}">
                <a14:useLocalDpi xmlns:a14="http://schemas.microsoft.com/office/drawing/2010/main" val="0"/>
              </a:ext>
            </a:extLst>
          </a:blip>
          <a:srcRect l="31746" t="32223" r="34822" b="7245"/>
          <a:stretch/>
        </p:blipFill>
        <p:spPr bwMode="auto">
          <a:xfrm>
            <a:off x="591014" y="1693544"/>
            <a:ext cx="4209585" cy="400240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335296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66875" y="2867025"/>
            <a:ext cx="8124825" cy="646331"/>
          </a:xfrm>
          <a:prstGeom prst="rect">
            <a:avLst/>
          </a:prstGeom>
          <a:noFill/>
        </p:spPr>
        <p:txBody>
          <a:bodyPr wrap="square" rtlCol="0">
            <a:spAutoFit/>
          </a:bodyPr>
          <a:lstStyle/>
          <a:p>
            <a:pPr algn="ctr"/>
            <a:r>
              <a:rPr lang="it-IT" sz="3600" b="1" dirty="0">
                <a:solidFill>
                  <a:schemeClr val="tx2"/>
                </a:solidFill>
                <a:latin typeface="Georgia" panose="02040502050405020303" pitchFamily="18" charset="0"/>
              </a:rPr>
              <a:t>5. CAUTELE PROCEDURALI</a:t>
            </a:r>
          </a:p>
        </p:txBody>
      </p:sp>
    </p:spTree>
    <p:extLst>
      <p:ext uri="{BB962C8B-B14F-4D97-AF65-F5344CB8AC3E}">
        <p14:creationId xmlns:p14="http://schemas.microsoft.com/office/powerpoint/2010/main" val="28573066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Art. 11</a:t>
            </a:r>
            <a:br>
              <a:rPr lang="en-GB" dirty="0"/>
            </a:br>
            <a:r>
              <a:rPr lang="en-GB" dirty="0" err="1"/>
              <a:t>Disposizione</a:t>
            </a:r>
            <a:r>
              <a:rPr lang="en-GB" dirty="0"/>
              <a:t> in </a:t>
            </a:r>
            <a:r>
              <a:rPr lang="en-GB" dirty="0" err="1"/>
              <a:t>materia</a:t>
            </a:r>
            <a:r>
              <a:rPr lang="en-GB" dirty="0"/>
              <a:t> di </a:t>
            </a:r>
            <a:r>
              <a:rPr lang="en-GB" dirty="0" err="1"/>
              <a:t>controlli</a:t>
            </a:r>
            <a:endParaRPr lang="en-GB" dirty="0"/>
          </a:p>
        </p:txBody>
      </p:sp>
      <p:sp>
        <p:nvSpPr>
          <p:cNvPr id="3" name="Content Placeholder 2"/>
          <p:cNvSpPr>
            <a:spLocks noGrp="1"/>
          </p:cNvSpPr>
          <p:nvPr>
            <p:ph idx="1"/>
          </p:nvPr>
        </p:nvSpPr>
        <p:spPr/>
        <p:txBody>
          <a:bodyPr>
            <a:normAutofit/>
          </a:bodyPr>
          <a:lstStyle/>
          <a:p>
            <a:pPr>
              <a:lnSpc>
                <a:spcPct val="120000"/>
              </a:lnSpc>
              <a:spcBef>
                <a:spcPts val="0"/>
              </a:spcBef>
              <a:spcAft>
                <a:spcPts val="0"/>
              </a:spcAft>
            </a:pPr>
            <a:r>
              <a:rPr lang="it-IT" altLang="it-IT" sz="2000" dirty="0">
                <a:ea typeface="ＭＳ Ｐゴシック" panose="020B0600070205080204" pitchFamily="34" charset="-128"/>
                <a:cs typeface="Times New Roman" panose="02020603050405020304" pitchFamily="18" charset="0"/>
              </a:rPr>
              <a:t>Tutela procedimentale rafforzata: contraddittorio preventivo</a:t>
            </a:r>
          </a:p>
          <a:p>
            <a:pPr lvl="1">
              <a:lnSpc>
                <a:spcPct val="120000"/>
              </a:lnSpc>
              <a:spcBef>
                <a:spcPts val="0"/>
              </a:spcBef>
              <a:spcAft>
                <a:spcPts val="0"/>
              </a:spcAft>
            </a:pPr>
            <a:r>
              <a:rPr lang="it-IT" altLang="it-IT" sz="2000" dirty="0">
                <a:ea typeface="ＭＳ Ｐゴシック" panose="020B0600070205080204" pitchFamily="34" charset="-128"/>
                <a:cs typeface="Times New Roman" panose="02020603050405020304" pitchFamily="18" charset="0"/>
              </a:rPr>
              <a:t>“</a:t>
            </a:r>
            <a:r>
              <a:rPr lang="it-IT" altLang="ja-JP" sz="2000" i="1" dirty="0">
                <a:cs typeface="Times New Roman" panose="02020603050405020304" pitchFamily="18" charset="0"/>
              </a:rPr>
              <a:t>Il contraddittorio summenzionato assume una rilevanza centrale nella meccanica del Decreto alla luce della finalità precipua da esso perseguita, ovverosia la neutralizzazione dei disallineamenti da ibridi senza tuttavia generare fenomeni di doppia imposizione. A fronte di una richiesta di chiarimenti mossa dall</a:t>
            </a:r>
            <a:r>
              <a:rPr lang="it-IT" altLang="it-IT" sz="2000" i="1" dirty="0">
                <a:ea typeface="ＭＳ Ｐゴシック" panose="020B0600070205080204" pitchFamily="34" charset="-128"/>
                <a:cs typeface="Times New Roman" panose="02020603050405020304" pitchFamily="18" charset="0"/>
              </a:rPr>
              <a:t>’</a:t>
            </a:r>
            <a:r>
              <a:rPr lang="it-IT" altLang="ja-JP" sz="2000" i="1" dirty="0">
                <a:cs typeface="Times New Roman" panose="02020603050405020304" pitchFamily="18" charset="0"/>
              </a:rPr>
              <a:t>Ufficio, il contribuente potrà, infatti, (..) dimostrare in sede pre-contenziosa che la deduzione di un determinato componente negativo di reddito non è ammessa nella giurisdizione estera per effetto, ad esempio, di una disposizione che ha implementato in detto Stato la Direttiva</a:t>
            </a:r>
            <a:r>
              <a:rPr lang="it-IT" altLang="it-IT" sz="2000" dirty="0">
                <a:ea typeface="ＭＳ Ｐゴシック" panose="020B0600070205080204" pitchFamily="34" charset="-128"/>
                <a:cs typeface="Times New Roman" panose="02020603050405020304" pitchFamily="18" charset="0"/>
              </a:rPr>
              <a:t>”.</a:t>
            </a:r>
            <a:endParaRPr lang="it-IT" altLang="ja-JP" sz="2000" dirty="0">
              <a:cs typeface="Times New Roman" panose="02020603050405020304" pitchFamily="18" charset="0"/>
            </a:endParaRPr>
          </a:p>
          <a:p>
            <a:pPr>
              <a:lnSpc>
                <a:spcPct val="120000"/>
              </a:lnSpc>
              <a:spcBef>
                <a:spcPts val="0"/>
              </a:spcBef>
              <a:spcAft>
                <a:spcPts val="0"/>
              </a:spcAft>
            </a:pPr>
            <a:r>
              <a:rPr lang="it-IT" altLang="it-IT" sz="2000" dirty="0">
                <a:ea typeface="ＭＳ Ｐゴシック" panose="020B0600070205080204" pitchFamily="34" charset="-128"/>
                <a:cs typeface="Times New Roman" panose="02020603050405020304" pitchFamily="18" charset="0"/>
              </a:rPr>
              <a:t>Sanzioni: </a:t>
            </a:r>
          </a:p>
          <a:p>
            <a:pPr lvl="1">
              <a:lnSpc>
                <a:spcPct val="120000"/>
              </a:lnSpc>
              <a:spcBef>
                <a:spcPts val="0"/>
              </a:spcBef>
              <a:spcAft>
                <a:spcPts val="0"/>
              </a:spcAft>
              <a:buFont typeface="Tahoma" panose="020B0604030504040204" pitchFamily="34" charset="0"/>
              <a:buAutoNum type="alphaLcPeriod"/>
            </a:pPr>
            <a:r>
              <a:rPr lang="it-IT" altLang="it-IT" sz="2000" dirty="0">
                <a:ea typeface="ＭＳ Ｐゴシック" panose="020B0600070205080204" pitchFamily="34" charset="-128"/>
                <a:cs typeface="Times New Roman" panose="02020603050405020304" pitchFamily="18" charset="0"/>
              </a:rPr>
              <a:t>infedeltà dichiarative punibili con sanzioni amministrative e penali?</a:t>
            </a:r>
          </a:p>
          <a:p>
            <a:pPr lvl="1">
              <a:lnSpc>
                <a:spcPct val="120000"/>
              </a:lnSpc>
              <a:spcBef>
                <a:spcPts val="0"/>
              </a:spcBef>
              <a:spcAft>
                <a:spcPts val="0"/>
              </a:spcAft>
              <a:buFont typeface="Tahoma" panose="020B0604030504040204" pitchFamily="34" charset="0"/>
              <a:buAutoNum type="alphaLcPeriod"/>
            </a:pPr>
            <a:r>
              <a:rPr lang="it-IT" altLang="it-IT" sz="2000" dirty="0">
                <a:ea typeface="ＭＳ Ｐゴシック" panose="020B0600070205080204" pitchFamily="34" charset="-128"/>
                <a:cs typeface="Times New Roman" panose="02020603050405020304" pitchFamily="18" charset="0"/>
              </a:rPr>
              <a:t>Normativa peculiare: le variazioni in aumento della base imponibile dipendono dalla reazione (avvenuta o meno) dello Stato estero.</a:t>
            </a:r>
          </a:p>
          <a:p>
            <a:pPr marL="0" indent="0">
              <a:buNone/>
            </a:pPr>
            <a:endParaRPr lang="en-GB" dirty="0"/>
          </a:p>
        </p:txBody>
      </p:sp>
    </p:spTree>
    <p:extLst>
      <p:ext uri="{BB962C8B-B14F-4D97-AF65-F5344CB8AC3E}">
        <p14:creationId xmlns:p14="http://schemas.microsoft.com/office/powerpoint/2010/main" val="5434691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t>Q&amp;A</a:t>
            </a:r>
          </a:p>
        </p:txBody>
      </p:sp>
      <p:sp>
        <p:nvSpPr>
          <p:cNvPr id="4" name="Slide Number Placeholder 3"/>
          <p:cNvSpPr>
            <a:spLocks noGrp="1"/>
          </p:cNvSpPr>
          <p:nvPr>
            <p:ph type="sldNum" sz="quarter" idx="12"/>
          </p:nvPr>
        </p:nvSpPr>
        <p:spPr/>
        <p:txBody>
          <a:bodyPr/>
          <a:lstStyle/>
          <a:p>
            <a:fld id="{707450B5-5642-47E3-ACBD-729A0C6CF1C2}" type="slidenum">
              <a:rPr lang="it-IT" smtClean="0"/>
              <a:t>45</a:t>
            </a:fld>
            <a:endParaRPr lang="it-IT"/>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14700" y="1625599"/>
            <a:ext cx="6032500" cy="4381500"/>
          </a:xfrm>
          <a:prstGeom prst="rect">
            <a:avLst/>
          </a:prstGeom>
        </p:spPr>
      </p:pic>
    </p:spTree>
    <p:custDataLst>
      <p:tags r:id="rId1"/>
    </p:custDataLst>
    <p:extLst>
      <p:ext uri="{BB962C8B-B14F-4D97-AF65-F5344CB8AC3E}">
        <p14:creationId xmlns:p14="http://schemas.microsoft.com/office/powerpoint/2010/main" val="29357059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1531"/>
            <a:ext cx="12192000" cy="6889531"/>
          </a:xfrm>
          <a:prstGeom prst="rect">
            <a:avLst/>
          </a:prstGeom>
        </p:spPr>
      </p:pic>
      <p:sp>
        <p:nvSpPr>
          <p:cNvPr id="3" name="Slide Number Placeholder 2"/>
          <p:cNvSpPr>
            <a:spLocks noGrp="1"/>
          </p:cNvSpPr>
          <p:nvPr>
            <p:ph type="sldNum" sz="quarter" idx="12"/>
          </p:nvPr>
        </p:nvSpPr>
        <p:spPr/>
        <p:txBody>
          <a:bodyPr/>
          <a:lstStyle/>
          <a:p>
            <a:fld id="{707450B5-5642-47E3-ACBD-729A0C6CF1C2}" type="slidenum">
              <a:rPr lang="it-IT" smtClean="0"/>
              <a:t>46</a:t>
            </a:fld>
            <a:endParaRPr lang="it-IT"/>
          </a:p>
        </p:txBody>
      </p:sp>
      <p:cxnSp>
        <p:nvCxnSpPr>
          <p:cNvPr id="7" name="Straight Connector 6"/>
          <p:cNvCxnSpPr/>
          <p:nvPr/>
        </p:nvCxnSpPr>
        <p:spPr>
          <a:xfrm flipV="1">
            <a:off x="7270319" y="6358992"/>
            <a:ext cx="4921681" cy="1803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 name="Text Placeholder 8"/>
          <p:cNvSpPr txBox="1">
            <a:spLocks/>
          </p:cNvSpPr>
          <p:nvPr/>
        </p:nvSpPr>
        <p:spPr bwMode="white">
          <a:xfrm>
            <a:off x="1123950" y="2378920"/>
            <a:ext cx="10020299" cy="916729"/>
          </a:xfrm>
          <a:prstGeom prst="rect">
            <a:avLst/>
          </a:prstGeom>
        </p:spPr>
        <p:txBody>
          <a:bodyPr vert="horz" lIns="0" tIns="0" rIns="0" bIns="0" rtlCol="0">
            <a:noAutofit/>
          </a:bodyPr>
          <a:lstStyle>
            <a:lvl1pPr marL="0" marR="0" indent="-274320" algn="l" defTabSz="914400" rtl="0" eaLnBrk="1" fontAlgn="auto" latinLnBrk="0" hangingPunct="1">
              <a:lnSpc>
                <a:spcPct val="100000"/>
              </a:lnSpc>
              <a:spcBef>
                <a:spcPts val="0"/>
              </a:spcBef>
              <a:spcAft>
                <a:spcPts val="900"/>
              </a:spcAft>
              <a:buClr>
                <a:schemeClr val="tx1"/>
              </a:buClr>
              <a:buSzTx/>
              <a:buFontTx/>
              <a:buNone/>
              <a:tabLst/>
              <a:defRPr sz="1100" kern="1200">
                <a:solidFill>
                  <a:schemeClr val="bg1"/>
                </a:solidFill>
                <a:latin typeface="Arial" pitchFamily="34" charset="0"/>
                <a:ea typeface="+mn-ea"/>
                <a:cs typeface="Arial" pitchFamily="34" charset="0"/>
              </a:defRPr>
            </a:lvl1pPr>
            <a:lvl2pPr marL="274320" indent="-274320" algn="l" defTabSz="914400" rtl="0" eaLnBrk="1" latinLnBrk="0" hangingPunct="1">
              <a:lnSpc>
                <a:spcPct val="100000"/>
              </a:lnSpc>
              <a:spcBef>
                <a:spcPts val="0"/>
              </a:spcBef>
              <a:spcAft>
                <a:spcPts val="900"/>
              </a:spcAft>
              <a:buClr>
                <a:schemeClr val="tx1"/>
              </a:buClr>
              <a:buFont typeface="Georgia" pitchFamily="18" charset="0"/>
              <a:buChar char="•"/>
              <a:defRPr sz="1000" kern="1200">
                <a:solidFill>
                  <a:schemeClr val="bg1"/>
                </a:solidFill>
                <a:latin typeface="Arial" pitchFamily="34" charset="0"/>
                <a:ea typeface="+mn-ea"/>
                <a:cs typeface="Arial" pitchFamily="34" charset="0"/>
              </a:defRPr>
            </a:lvl2pPr>
            <a:lvl3pPr marL="548640" indent="-274320" algn="l" defTabSz="914400" rtl="0" eaLnBrk="1" latinLnBrk="0" hangingPunct="1">
              <a:lnSpc>
                <a:spcPct val="100000"/>
              </a:lnSpc>
              <a:spcBef>
                <a:spcPts val="0"/>
              </a:spcBef>
              <a:spcAft>
                <a:spcPts val="900"/>
              </a:spcAft>
              <a:buClr>
                <a:schemeClr val="tx1"/>
              </a:buClr>
              <a:buFont typeface="Georgia" pitchFamily="18" charset="0"/>
              <a:buChar char="-"/>
              <a:defRPr sz="1000" kern="1200">
                <a:solidFill>
                  <a:schemeClr val="bg1"/>
                </a:solidFill>
                <a:latin typeface="Arial" pitchFamily="34" charset="0"/>
                <a:ea typeface="+mn-ea"/>
                <a:cs typeface="Arial" pitchFamily="34" charset="0"/>
              </a:defRPr>
            </a:lvl3pPr>
            <a:lvl4pPr marL="822960" indent="-274320" algn="l" defTabSz="914400" rtl="0" eaLnBrk="1" latinLnBrk="0" hangingPunct="1">
              <a:lnSpc>
                <a:spcPct val="100000"/>
              </a:lnSpc>
              <a:spcBef>
                <a:spcPts val="0"/>
              </a:spcBef>
              <a:spcAft>
                <a:spcPts val="900"/>
              </a:spcAft>
              <a:buClr>
                <a:schemeClr val="tx1"/>
              </a:buClr>
              <a:buFont typeface="Georgia" pitchFamily="18" charset="0"/>
              <a:buChar char="◦"/>
              <a:defRPr sz="1000" kern="1200">
                <a:solidFill>
                  <a:schemeClr val="bg1"/>
                </a:solidFill>
                <a:latin typeface="Arial" pitchFamily="34" charset="0"/>
                <a:ea typeface="+mn-ea"/>
                <a:cs typeface="Arial" pitchFamily="34" charset="0"/>
              </a:defRPr>
            </a:lvl4pPr>
            <a:lvl5pPr marL="1097280" indent="-274320" algn="l" defTabSz="914400" rtl="0" eaLnBrk="1" latinLnBrk="0" hangingPunct="1">
              <a:lnSpc>
                <a:spcPct val="100000"/>
              </a:lnSpc>
              <a:spcBef>
                <a:spcPts val="0"/>
              </a:spcBef>
              <a:spcAft>
                <a:spcPts val="900"/>
              </a:spcAft>
              <a:buClr>
                <a:schemeClr val="tx1"/>
              </a:buClr>
              <a:buFont typeface="Georgia" pitchFamily="18" charset="0"/>
              <a:buChar char="›"/>
              <a:defRPr sz="1000" kern="1200" baseline="0">
                <a:solidFill>
                  <a:schemeClr val="bg1"/>
                </a:solidFill>
                <a:latin typeface="Arial" pitchFamily="34" charset="0"/>
                <a:ea typeface="+mn-ea"/>
                <a:cs typeface="Arial" pitchFamily="34" charset="0"/>
              </a:defRPr>
            </a:lvl5pPr>
            <a:lvl6pPr marL="274320" marR="0" indent="-274320" algn="l" defTabSz="914400" rtl="0" eaLnBrk="1" fontAlgn="auto" latinLnBrk="0" hangingPunct="1">
              <a:lnSpc>
                <a:spcPct val="100000"/>
              </a:lnSpc>
              <a:spcBef>
                <a:spcPts val="0"/>
              </a:spcBef>
              <a:spcAft>
                <a:spcPts val="900"/>
              </a:spcAft>
              <a:buClr>
                <a:schemeClr val="tx1"/>
              </a:buClr>
              <a:buSzPct val="100000"/>
              <a:buFont typeface="+mj-lt"/>
              <a:buAutoNum type="arabicPeriod"/>
              <a:tabLst/>
              <a:defRPr sz="2000" kern="1200" baseline="0">
                <a:solidFill>
                  <a:schemeClr val="tx1"/>
                </a:solidFill>
                <a:latin typeface="Georgia" pitchFamily="18" charset="0"/>
                <a:ea typeface="+mn-ea"/>
                <a:cs typeface="+mn-cs"/>
              </a:defRPr>
            </a:lvl6pPr>
            <a:lvl7pPr marL="548640" indent="-274320" algn="l" defTabSz="914400" rtl="0" eaLnBrk="1" latinLnBrk="0" hangingPunct="1">
              <a:lnSpc>
                <a:spcPct val="100000"/>
              </a:lnSpc>
              <a:spcBef>
                <a:spcPts val="0"/>
              </a:spcBef>
              <a:spcAft>
                <a:spcPts val="900"/>
              </a:spcAft>
              <a:buSzPct val="100000"/>
              <a:buFont typeface="+mj-lt"/>
              <a:buAutoNum type="alphaLcPeriod"/>
              <a:defRPr sz="2000" kern="1200" baseline="0">
                <a:solidFill>
                  <a:schemeClr val="tx1"/>
                </a:solidFill>
                <a:latin typeface="Georgia" pitchFamily="18" charset="0"/>
                <a:ea typeface="+mn-ea"/>
                <a:cs typeface="+mn-cs"/>
              </a:defRPr>
            </a:lvl7pPr>
            <a:lvl8pPr marL="822960" indent="-274320" algn="l" defTabSz="914400" rtl="0" eaLnBrk="1" latinLnBrk="0" hangingPunct="1">
              <a:lnSpc>
                <a:spcPct val="100000"/>
              </a:lnSpc>
              <a:spcBef>
                <a:spcPts val="0"/>
              </a:spcBef>
              <a:spcAft>
                <a:spcPts val="900"/>
              </a:spcAft>
              <a:buSzPct val="100000"/>
              <a:buFont typeface="+mj-lt"/>
              <a:buAutoNum type="romanLcPeriod"/>
              <a:defRPr sz="2000" kern="1200" baseline="0">
                <a:solidFill>
                  <a:schemeClr val="tx1"/>
                </a:solidFill>
                <a:latin typeface="Georgia" pitchFamily="18" charset="0"/>
                <a:ea typeface="+mn-ea"/>
                <a:cs typeface="+mn-cs"/>
              </a:defRPr>
            </a:lvl8pPr>
            <a:lvl9pPr marL="0" indent="-274320" algn="l" defTabSz="914400" rtl="0" eaLnBrk="1" latinLnBrk="0" hangingPunct="1">
              <a:lnSpc>
                <a:spcPct val="100000"/>
              </a:lnSpc>
              <a:spcBef>
                <a:spcPts val="0"/>
              </a:spcBef>
              <a:spcAft>
                <a:spcPts val="900"/>
              </a:spcAft>
              <a:buFont typeface="Arial" pitchFamily="34" charset="0"/>
              <a:buNone/>
              <a:defRPr sz="2000" b="1" kern="1200" baseline="0">
                <a:solidFill>
                  <a:schemeClr val="tx2"/>
                </a:solidFill>
                <a:latin typeface="Georgia" pitchFamily="18" charset="0"/>
                <a:ea typeface="+mn-ea"/>
                <a:cs typeface="+mn-cs"/>
              </a:defRPr>
            </a:lvl9pPr>
          </a:lstStyle>
          <a:p>
            <a:pPr algn="ctr">
              <a:buClr>
                <a:srgbClr val="000000"/>
              </a:buClr>
            </a:pPr>
            <a:r>
              <a:rPr lang="it-IT" sz="6000" b="1" i="1" noProof="1">
                <a:solidFill>
                  <a:srgbClr val="FFFFFF"/>
                </a:solidFill>
                <a:latin typeface="Georgia"/>
              </a:rPr>
              <a:t>Grazie per l’attenzione</a:t>
            </a:r>
          </a:p>
        </p:txBody>
      </p:sp>
      <p:sp>
        <p:nvSpPr>
          <p:cNvPr id="10" name="Text Placeholder 8"/>
          <p:cNvSpPr txBox="1">
            <a:spLocks/>
          </p:cNvSpPr>
          <p:nvPr/>
        </p:nvSpPr>
        <p:spPr bwMode="white">
          <a:xfrm>
            <a:off x="3721256" y="4076699"/>
            <a:ext cx="8204044" cy="2390775"/>
          </a:xfrm>
          <a:prstGeom prst="rect">
            <a:avLst/>
          </a:prstGeom>
        </p:spPr>
        <p:txBody>
          <a:bodyPr vert="horz" lIns="0" tIns="0" rIns="0" bIns="0" rtlCol="0">
            <a:noAutofit/>
          </a:bodyPr>
          <a:lstStyle>
            <a:lvl1pPr marL="0" marR="0" indent="-274320" algn="l" defTabSz="914400" rtl="0" eaLnBrk="1" fontAlgn="auto" latinLnBrk="0" hangingPunct="1">
              <a:lnSpc>
                <a:spcPct val="100000"/>
              </a:lnSpc>
              <a:spcBef>
                <a:spcPts val="0"/>
              </a:spcBef>
              <a:spcAft>
                <a:spcPts val="900"/>
              </a:spcAft>
              <a:buClr>
                <a:schemeClr val="tx1"/>
              </a:buClr>
              <a:buSzTx/>
              <a:buFontTx/>
              <a:buNone/>
              <a:tabLst/>
              <a:defRPr sz="1100" kern="1200">
                <a:solidFill>
                  <a:schemeClr val="bg1"/>
                </a:solidFill>
                <a:latin typeface="Arial" pitchFamily="34" charset="0"/>
                <a:ea typeface="+mn-ea"/>
                <a:cs typeface="Arial" pitchFamily="34" charset="0"/>
              </a:defRPr>
            </a:lvl1pPr>
            <a:lvl2pPr marL="274320" indent="-274320" algn="l" defTabSz="914400" rtl="0" eaLnBrk="1" latinLnBrk="0" hangingPunct="1">
              <a:lnSpc>
                <a:spcPct val="100000"/>
              </a:lnSpc>
              <a:spcBef>
                <a:spcPts val="0"/>
              </a:spcBef>
              <a:spcAft>
                <a:spcPts val="900"/>
              </a:spcAft>
              <a:buClr>
                <a:schemeClr val="tx1"/>
              </a:buClr>
              <a:buFont typeface="Georgia" pitchFamily="18" charset="0"/>
              <a:buChar char="•"/>
              <a:defRPr sz="1000" kern="1200">
                <a:solidFill>
                  <a:schemeClr val="bg1"/>
                </a:solidFill>
                <a:latin typeface="Arial" pitchFamily="34" charset="0"/>
                <a:ea typeface="+mn-ea"/>
                <a:cs typeface="Arial" pitchFamily="34" charset="0"/>
              </a:defRPr>
            </a:lvl2pPr>
            <a:lvl3pPr marL="548640" indent="-274320" algn="l" defTabSz="914400" rtl="0" eaLnBrk="1" latinLnBrk="0" hangingPunct="1">
              <a:lnSpc>
                <a:spcPct val="100000"/>
              </a:lnSpc>
              <a:spcBef>
                <a:spcPts val="0"/>
              </a:spcBef>
              <a:spcAft>
                <a:spcPts val="900"/>
              </a:spcAft>
              <a:buClr>
                <a:schemeClr val="tx1"/>
              </a:buClr>
              <a:buFont typeface="Georgia" pitchFamily="18" charset="0"/>
              <a:buChar char="-"/>
              <a:defRPr sz="1000" kern="1200">
                <a:solidFill>
                  <a:schemeClr val="bg1"/>
                </a:solidFill>
                <a:latin typeface="Arial" pitchFamily="34" charset="0"/>
                <a:ea typeface="+mn-ea"/>
                <a:cs typeface="Arial" pitchFamily="34" charset="0"/>
              </a:defRPr>
            </a:lvl3pPr>
            <a:lvl4pPr marL="822960" indent="-274320" algn="l" defTabSz="914400" rtl="0" eaLnBrk="1" latinLnBrk="0" hangingPunct="1">
              <a:lnSpc>
                <a:spcPct val="100000"/>
              </a:lnSpc>
              <a:spcBef>
                <a:spcPts val="0"/>
              </a:spcBef>
              <a:spcAft>
                <a:spcPts val="900"/>
              </a:spcAft>
              <a:buClr>
                <a:schemeClr val="tx1"/>
              </a:buClr>
              <a:buFont typeface="Georgia" pitchFamily="18" charset="0"/>
              <a:buChar char="◦"/>
              <a:defRPr sz="1000" kern="1200">
                <a:solidFill>
                  <a:schemeClr val="bg1"/>
                </a:solidFill>
                <a:latin typeface="Arial" pitchFamily="34" charset="0"/>
                <a:ea typeface="+mn-ea"/>
                <a:cs typeface="Arial" pitchFamily="34" charset="0"/>
              </a:defRPr>
            </a:lvl4pPr>
            <a:lvl5pPr marL="1097280" indent="-274320" algn="l" defTabSz="914400" rtl="0" eaLnBrk="1" latinLnBrk="0" hangingPunct="1">
              <a:lnSpc>
                <a:spcPct val="100000"/>
              </a:lnSpc>
              <a:spcBef>
                <a:spcPts val="0"/>
              </a:spcBef>
              <a:spcAft>
                <a:spcPts val="900"/>
              </a:spcAft>
              <a:buClr>
                <a:schemeClr val="tx1"/>
              </a:buClr>
              <a:buFont typeface="Georgia" pitchFamily="18" charset="0"/>
              <a:buChar char="›"/>
              <a:defRPr sz="1000" kern="1200" baseline="0">
                <a:solidFill>
                  <a:schemeClr val="bg1"/>
                </a:solidFill>
                <a:latin typeface="Arial" pitchFamily="34" charset="0"/>
                <a:ea typeface="+mn-ea"/>
                <a:cs typeface="Arial" pitchFamily="34" charset="0"/>
              </a:defRPr>
            </a:lvl5pPr>
            <a:lvl6pPr marL="274320" marR="0" indent="-274320" algn="l" defTabSz="914400" rtl="0" eaLnBrk="1" fontAlgn="auto" latinLnBrk="0" hangingPunct="1">
              <a:lnSpc>
                <a:spcPct val="100000"/>
              </a:lnSpc>
              <a:spcBef>
                <a:spcPts val="0"/>
              </a:spcBef>
              <a:spcAft>
                <a:spcPts val="900"/>
              </a:spcAft>
              <a:buClr>
                <a:schemeClr val="tx1"/>
              </a:buClr>
              <a:buSzPct val="100000"/>
              <a:buFont typeface="+mj-lt"/>
              <a:buAutoNum type="arabicPeriod"/>
              <a:tabLst/>
              <a:defRPr sz="2000" kern="1200" baseline="0">
                <a:solidFill>
                  <a:schemeClr val="tx1"/>
                </a:solidFill>
                <a:latin typeface="Georgia" pitchFamily="18" charset="0"/>
                <a:ea typeface="+mn-ea"/>
                <a:cs typeface="+mn-cs"/>
              </a:defRPr>
            </a:lvl6pPr>
            <a:lvl7pPr marL="548640" indent="-274320" algn="l" defTabSz="914400" rtl="0" eaLnBrk="1" latinLnBrk="0" hangingPunct="1">
              <a:lnSpc>
                <a:spcPct val="100000"/>
              </a:lnSpc>
              <a:spcBef>
                <a:spcPts val="0"/>
              </a:spcBef>
              <a:spcAft>
                <a:spcPts val="900"/>
              </a:spcAft>
              <a:buSzPct val="100000"/>
              <a:buFont typeface="+mj-lt"/>
              <a:buAutoNum type="alphaLcPeriod"/>
              <a:defRPr sz="2000" kern="1200" baseline="0">
                <a:solidFill>
                  <a:schemeClr val="tx1"/>
                </a:solidFill>
                <a:latin typeface="Georgia" pitchFamily="18" charset="0"/>
                <a:ea typeface="+mn-ea"/>
                <a:cs typeface="+mn-cs"/>
              </a:defRPr>
            </a:lvl7pPr>
            <a:lvl8pPr marL="822960" indent="-274320" algn="l" defTabSz="914400" rtl="0" eaLnBrk="1" latinLnBrk="0" hangingPunct="1">
              <a:lnSpc>
                <a:spcPct val="100000"/>
              </a:lnSpc>
              <a:spcBef>
                <a:spcPts val="0"/>
              </a:spcBef>
              <a:spcAft>
                <a:spcPts val="900"/>
              </a:spcAft>
              <a:buSzPct val="100000"/>
              <a:buFont typeface="+mj-lt"/>
              <a:buAutoNum type="romanLcPeriod"/>
              <a:defRPr sz="2000" kern="1200" baseline="0">
                <a:solidFill>
                  <a:schemeClr val="tx1"/>
                </a:solidFill>
                <a:latin typeface="Georgia" pitchFamily="18" charset="0"/>
                <a:ea typeface="+mn-ea"/>
                <a:cs typeface="+mn-cs"/>
              </a:defRPr>
            </a:lvl8pPr>
            <a:lvl9pPr marL="0" indent="-274320" algn="l" defTabSz="914400" rtl="0" eaLnBrk="1" latinLnBrk="0" hangingPunct="1">
              <a:lnSpc>
                <a:spcPct val="100000"/>
              </a:lnSpc>
              <a:spcBef>
                <a:spcPts val="0"/>
              </a:spcBef>
              <a:spcAft>
                <a:spcPts val="900"/>
              </a:spcAft>
              <a:buFont typeface="Arial" pitchFamily="34" charset="0"/>
              <a:buNone/>
              <a:defRPr sz="2000" b="1" kern="1200" baseline="0">
                <a:solidFill>
                  <a:schemeClr val="tx2"/>
                </a:solidFill>
                <a:latin typeface="Georgia" pitchFamily="18" charset="0"/>
                <a:ea typeface="+mn-ea"/>
                <a:cs typeface="+mn-cs"/>
              </a:defRPr>
            </a:lvl9pPr>
          </a:lstStyle>
          <a:p>
            <a:pPr indent="0" algn="r"/>
            <a:r>
              <a:rPr lang="it-IT" sz="2000" b="1" dirty="0">
                <a:latin typeface="Georgia" panose="02040502050405020303" pitchFamily="18" charset="0"/>
              </a:rPr>
              <a:t>Michele Gusmeroli</a:t>
            </a:r>
          </a:p>
          <a:p>
            <a:pPr indent="0" algn="r"/>
            <a:endParaRPr lang="it-IT" sz="1800" dirty="0">
              <a:latin typeface="Georgia" panose="02040502050405020303" pitchFamily="18" charset="0"/>
            </a:endParaRPr>
          </a:p>
          <a:p>
            <a:pPr indent="0" algn="r"/>
            <a:r>
              <a:rPr lang="it-IT" sz="1800" dirty="0" err="1">
                <a:latin typeface="Georgia" panose="02040502050405020303" pitchFamily="18" charset="0"/>
              </a:rPr>
              <a:t>PwC</a:t>
            </a:r>
            <a:r>
              <a:rPr lang="it-IT" sz="1800" dirty="0">
                <a:latin typeface="Georgia" panose="02040502050405020303" pitchFamily="18" charset="0"/>
              </a:rPr>
              <a:t> TLS | Avvocati e Commercialisti</a:t>
            </a:r>
          </a:p>
          <a:p>
            <a:pPr indent="0" algn="r"/>
            <a:r>
              <a:rPr lang="it-IT" sz="1800" dirty="0">
                <a:latin typeface="Georgia" panose="02040502050405020303" pitchFamily="18" charset="0"/>
              </a:rPr>
              <a:t>Direct: +39 02 91605056 | Mobile: +39 348 5535488</a:t>
            </a:r>
          </a:p>
          <a:p>
            <a:pPr indent="0" algn="r"/>
            <a:r>
              <a:rPr lang="it-IT" sz="1800" dirty="0">
                <a:latin typeface="Georgia" panose="02040502050405020303" pitchFamily="18" charset="0"/>
              </a:rPr>
              <a:t>Email: michele.gusmeroli@it.pwc.com</a:t>
            </a:r>
          </a:p>
          <a:p>
            <a:pPr indent="0" algn="r"/>
            <a:r>
              <a:rPr lang="it-IT" sz="1800" dirty="0">
                <a:latin typeface="Georgia" panose="02040502050405020303" pitchFamily="18" charset="0"/>
                <a:hlinkClick r:id="rId5"/>
              </a:rPr>
              <a:t>www.pwc-tls.it</a:t>
            </a:r>
            <a:endParaRPr lang="it-IT" sz="1800" dirty="0">
              <a:latin typeface="Georgia" panose="02040502050405020303" pitchFamily="18" charset="0"/>
            </a:endParaRPr>
          </a:p>
        </p:txBody>
      </p:sp>
    </p:spTree>
    <p:custDataLst>
      <p:tags r:id="rId1"/>
    </p:custDataLst>
    <p:extLst>
      <p:ext uri="{BB962C8B-B14F-4D97-AF65-F5344CB8AC3E}">
        <p14:creationId xmlns:p14="http://schemas.microsoft.com/office/powerpoint/2010/main" val="6394373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en-US" dirty="0"/>
              <a:t>Premessa (2/2)</a:t>
            </a:r>
            <a:endParaRPr lang="it-IT" b="0" i="0" dirty="0"/>
          </a:p>
        </p:txBody>
      </p:sp>
      <p:sp>
        <p:nvSpPr>
          <p:cNvPr id="3" name="Content Placeholder 2"/>
          <p:cNvSpPr>
            <a:spLocks noGrp="1"/>
          </p:cNvSpPr>
          <p:nvPr>
            <p:ph idx="1"/>
          </p:nvPr>
        </p:nvSpPr>
        <p:spPr>
          <a:xfrm>
            <a:off x="591015" y="1577974"/>
            <a:ext cx="11084312" cy="4778376"/>
          </a:xfrm>
        </p:spPr>
        <p:txBody>
          <a:bodyPr>
            <a:noAutofit/>
          </a:bodyPr>
          <a:lstStyle/>
          <a:p>
            <a:pPr marL="0" indent="0">
              <a:lnSpc>
                <a:spcPct val="120000"/>
              </a:lnSpc>
              <a:spcBef>
                <a:spcPts val="0"/>
              </a:spcBef>
              <a:spcAft>
                <a:spcPts val="600"/>
              </a:spcAft>
              <a:buNone/>
              <a:defRPr/>
            </a:pPr>
            <a:r>
              <a:rPr lang="it-IT" altLang="en-US" sz="2400" b="1" dirty="0"/>
              <a:t>Contrasto disallineamenti da ibridi – norme interne preesistenti</a:t>
            </a:r>
            <a:endParaRPr lang="it-IT" altLang="it-IT" sz="2400" b="1" dirty="0"/>
          </a:p>
          <a:p>
            <a:pPr>
              <a:lnSpc>
                <a:spcPct val="120000"/>
              </a:lnSpc>
              <a:spcBef>
                <a:spcPts val="0"/>
              </a:spcBef>
              <a:spcAft>
                <a:spcPts val="600"/>
              </a:spcAft>
              <a:defRPr/>
            </a:pPr>
            <a:r>
              <a:rPr lang="it-IT" altLang="it-IT" sz="2000" b="1" dirty="0" err="1"/>
              <a:t>Branch</a:t>
            </a:r>
            <a:r>
              <a:rPr lang="it-IT" altLang="it-IT" sz="2000" b="1" dirty="0"/>
              <a:t> </a:t>
            </a:r>
            <a:r>
              <a:rPr lang="it-IT" altLang="it-IT" sz="2000" b="1" dirty="0" err="1"/>
              <a:t>mismatches</a:t>
            </a:r>
            <a:r>
              <a:rPr lang="it-IT" altLang="it-IT" sz="2000" b="1" dirty="0"/>
              <a:t> con </a:t>
            </a:r>
            <a:r>
              <a:rPr lang="it-IT" altLang="it-IT" sz="2000" b="1" dirty="0" err="1"/>
              <a:t>branch</a:t>
            </a:r>
            <a:r>
              <a:rPr lang="it-IT" altLang="it-IT" sz="2000" b="1" dirty="0"/>
              <a:t> </a:t>
            </a:r>
            <a:r>
              <a:rPr lang="it-IT" altLang="it-IT" sz="2000" b="1" dirty="0" err="1"/>
              <a:t>exemption</a:t>
            </a:r>
            <a:r>
              <a:rPr lang="it-IT" altLang="it-IT" sz="2000" b="1" dirty="0"/>
              <a:t> </a:t>
            </a:r>
          </a:p>
          <a:p>
            <a:pPr lvl="1">
              <a:lnSpc>
                <a:spcPct val="120000"/>
              </a:lnSpc>
              <a:spcBef>
                <a:spcPts val="0"/>
              </a:spcBef>
              <a:spcAft>
                <a:spcPts val="600"/>
              </a:spcAft>
              <a:defRPr/>
            </a:pPr>
            <a:r>
              <a:rPr lang="it-IT" altLang="it-IT" sz="2000" dirty="0"/>
              <a:t>Para 2.4 </a:t>
            </a:r>
            <a:r>
              <a:rPr lang="it-IT" altLang="it-IT" sz="2000" dirty="0" err="1"/>
              <a:t>Provv</a:t>
            </a:r>
            <a:r>
              <a:rPr lang="it-IT" altLang="it-IT" sz="2000" dirty="0"/>
              <a:t>. BEX: no opzione BEX se S.O. disconosciuta nel Paese di stabilimento</a:t>
            </a:r>
          </a:p>
          <a:p>
            <a:pPr lvl="2">
              <a:lnSpc>
                <a:spcPct val="120000"/>
              </a:lnSpc>
              <a:spcBef>
                <a:spcPts val="0"/>
              </a:spcBef>
              <a:spcAft>
                <a:spcPts val="600"/>
              </a:spcAft>
              <a:defRPr/>
            </a:pPr>
            <a:r>
              <a:rPr lang="it-IT" altLang="it-IT" sz="1600" i="1" dirty="0"/>
              <a:t>L’opzione è efficace a condizione che sia configurabile una stabile organizzazione nello Stato estero di localizzazione ai sensi della Convenzione contro le doppie imposizioni tra quest’ultimo e l’Italia, ove in vigore, ovvero, in mancanza di una Convenzione, dei criteri di configurazione della stabile organizzazione dettati dall’articolo 162 del TUIR, a meno che, in ogni caso, lo Stato estero non ravvisi l’esistenza di una stabile organizzazione ai sensi della sua legislazione domestica</a:t>
            </a:r>
          </a:p>
          <a:p>
            <a:pPr lvl="1">
              <a:lnSpc>
                <a:spcPct val="120000"/>
              </a:lnSpc>
              <a:spcBef>
                <a:spcPts val="0"/>
              </a:spcBef>
              <a:spcAft>
                <a:spcPts val="600"/>
              </a:spcAft>
              <a:defRPr/>
            </a:pPr>
            <a:r>
              <a:rPr lang="it-IT" altLang="it-IT" sz="2000" dirty="0"/>
              <a:t>Para 12, </a:t>
            </a:r>
            <a:r>
              <a:rPr lang="it-IT" altLang="it-IT" sz="2000" dirty="0" err="1"/>
              <a:t>Provv</a:t>
            </a:r>
            <a:r>
              <a:rPr lang="it-IT" altLang="it-IT" sz="2000" dirty="0"/>
              <a:t>. BEX: sterilizzazione ex-post fenomeni doppia deduzione/doppia esenzione</a:t>
            </a:r>
          </a:p>
          <a:p>
            <a:pPr lvl="2">
              <a:lnSpc>
                <a:spcPct val="120000"/>
              </a:lnSpc>
              <a:spcBef>
                <a:spcPts val="0"/>
              </a:spcBef>
              <a:spcAft>
                <a:spcPts val="600"/>
              </a:spcAft>
              <a:defRPr/>
            </a:pPr>
            <a:r>
              <a:rPr lang="it-IT" altLang="it-IT" sz="1600" i="1" dirty="0"/>
              <a:t>Se emergono fenomeni di doppia deduzione o doppia esenzione, derivanti da disallineamenti normativi tra l’ordinamento italiano e quello dello Stato o territorio di localizzazione della stabile organizzazione esente, i relativi effetti sono opportunamente sterilizzati al fine di evitare un’erosione della base imponibile italiana -&gt; </a:t>
            </a:r>
            <a:r>
              <a:rPr lang="it-IT" altLang="it-IT" sz="1600" dirty="0"/>
              <a:t>Pubblicazione delle fattispecie elusive ex 168-ter (11) </a:t>
            </a:r>
            <a:r>
              <a:rPr lang="it-IT" altLang="it-IT" sz="1600" dirty="0" err="1"/>
              <a:t>tuir</a:t>
            </a:r>
            <a:endParaRPr lang="it-IT" altLang="it-IT" sz="1600" dirty="0"/>
          </a:p>
        </p:txBody>
      </p:sp>
      <p:sp>
        <p:nvSpPr>
          <p:cNvPr id="4" name="Slide Number Placeholder 3"/>
          <p:cNvSpPr>
            <a:spLocks noGrp="1"/>
          </p:cNvSpPr>
          <p:nvPr>
            <p:ph type="sldNum" sz="quarter" idx="12"/>
          </p:nvPr>
        </p:nvSpPr>
        <p:spPr/>
        <p:txBody>
          <a:bodyPr/>
          <a:lstStyle/>
          <a:p>
            <a:fld id="{707450B5-5642-47E3-ACBD-729A0C6CF1C2}" type="slidenum">
              <a:rPr lang="it-IT" smtClean="0"/>
              <a:t>5</a:t>
            </a:fld>
            <a:endParaRPr lang="it-IT"/>
          </a:p>
        </p:txBody>
      </p:sp>
    </p:spTree>
    <p:custDataLst>
      <p:tags r:id="rId1"/>
    </p:custDataLst>
    <p:extLst>
      <p:ext uri="{BB962C8B-B14F-4D97-AF65-F5344CB8AC3E}">
        <p14:creationId xmlns:p14="http://schemas.microsoft.com/office/powerpoint/2010/main" val="1457238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66875" y="2867025"/>
            <a:ext cx="8124825" cy="646331"/>
          </a:xfrm>
          <a:prstGeom prst="rect">
            <a:avLst/>
          </a:prstGeom>
          <a:noFill/>
        </p:spPr>
        <p:txBody>
          <a:bodyPr wrap="square" rtlCol="0">
            <a:spAutoFit/>
          </a:bodyPr>
          <a:lstStyle/>
          <a:p>
            <a:pPr algn="ctr"/>
            <a:r>
              <a:rPr lang="it-IT" sz="3600" b="1" dirty="0">
                <a:solidFill>
                  <a:schemeClr val="tx2"/>
                </a:solidFill>
                <a:latin typeface="Georgia" panose="02040502050405020303" pitchFamily="18" charset="0"/>
              </a:rPr>
              <a:t>2. PRESUPPOSTI APPLICATIVI</a:t>
            </a:r>
          </a:p>
        </p:txBody>
      </p:sp>
    </p:spTree>
    <p:extLst>
      <p:ext uri="{BB962C8B-B14F-4D97-AF65-F5344CB8AC3E}">
        <p14:creationId xmlns:p14="http://schemas.microsoft.com/office/powerpoint/2010/main" val="1252725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en-US" dirty="0"/>
              <a:t>Presupposti applicativi</a:t>
            </a:r>
            <a:endParaRPr lang="it-IT" b="0" i="0" dirty="0"/>
          </a:p>
        </p:txBody>
      </p:sp>
      <p:sp>
        <p:nvSpPr>
          <p:cNvPr id="3" name="Content Placeholder 2"/>
          <p:cNvSpPr>
            <a:spLocks noGrp="1"/>
          </p:cNvSpPr>
          <p:nvPr>
            <p:ph idx="1"/>
          </p:nvPr>
        </p:nvSpPr>
        <p:spPr/>
        <p:txBody>
          <a:bodyPr>
            <a:normAutofit fontScale="70000" lnSpcReduction="20000"/>
          </a:bodyPr>
          <a:lstStyle/>
          <a:p>
            <a:pPr>
              <a:defRPr/>
            </a:pPr>
            <a:r>
              <a:rPr lang="it-IT" altLang="it-IT" sz="2800" b="1" dirty="0"/>
              <a:t>Soggettivi</a:t>
            </a:r>
          </a:p>
          <a:p>
            <a:pPr lvl="1">
              <a:defRPr/>
            </a:pPr>
            <a:r>
              <a:rPr lang="it-IT" altLang="it-IT" sz="2400" dirty="0"/>
              <a:t>Soggetto passivo, art. 6(1)(t)</a:t>
            </a:r>
          </a:p>
          <a:p>
            <a:pPr lvl="1">
              <a:defRPr/>
            </a:pPr>
            <a:r>
              <a:rPr lang="it-IT" altLang="it-IT" sz="2400" dirty="0"/>
              <a:t>Complicità / connivenza, art. 6(2)(c)</a:t>
            </a:r>
          </a:p>
          <a:p>
            <a:pPr>
              <a:defRPr/>
            </a:pPr>
            <a:r>
              <a:rPr lang="it-IT" altLang="it-IT" sz="2800" b="1" dirty="0"/>
              <a:t>Oggettivi</a:t>
            </a:r>
          </a:p>
          <a:p>
            <a:pPr lvl="1">
              <a:defRPr/>
            </a:pPr>
            <a:r>
              <a:rPr lang="it-IT" altLang="it-IT" sz="2400" dirty="0"/>
              <a:t>Disallineamento, art. 6(1)(a)</a:t>
            </a:r>
          </a:p>
          <a:p>
            <a:pPr lvl="1">
              <a:defRPr/>
            </a:pPr>
            <a:r>
              <a:rPr lang="it-IT" altLang="it-IT" sz="2400" dirty="0"/>
              <a:t>Situazione, art. 6(1)(r)</a:t>
            </a:r>
          </a:p>
          <a:p>
            <a:pPr>
              <a:defRPr/>
            </a:pPr>
            <a:r>
              <a:rPr lang="it-IT" altLang="it-IT" sz="2800" b="1" dirty="0"/>
              <a:t>Territoriali</a:t>
            </a:r>
          </a:p>
          <a:p>
            <a:pPr lvl="1">
              <a:defRPr/>
            </a:pPr>
            <a:r>
              <a:rPr lang="it-IT" altLang="it-IT" sz="2400" dirty="0"/>
              <a:t>Transnazionalità</a:t>
            </a:r>
          </a:p>
          <a:p>
            <a:pPr lvl="1">
              <a:defRPr/>
            </a:pPr>
            <a:r>
              <a:rPr lang="it-IT" altLang="it-IT" sz="2400" dirty="0"/>
              <a:t>Giurisdizione, art. 7</a:t>
            </a:r>
          </a:p>
          <a:p>
            <a:pPr>
              <a:defRPr/>
            </a:pPr>
            <a:r>
              <a:rPr lang="it-IT" altLang="it-IT" sz="2800" b="1" dirty="0"/>
              <a:t>Procedurali</a:t>
            </a:r>
          </a:p>
          <a:p>
            <a:pPr lvl="1">
              <a:defRPr/>
            </a:pPr>
            <a:r>
              <a:rPr lang="it-IT" altLang="it-IT" sz="2400" dirty="0"/>
              <a:t>Cfr. abuso del diritto, art. 11</a:t>
            </a:r>
          </a:p>
          <a:p>
            <a:endParaRPr lang="en-GB" dirty="0"/>
          </a:p>
        </p:txBody>
      </p:sp>
      <p:sp>
        <p:nvSpPr>
          <p:cNvPr id="4" name="Slide Number Placeholder 3"/>
          <p:cNvSpPr>
            <a:spLocks noGrp="1"/>
          </p:cNvSpPr>
          <p:nvPr>
            <p:ph type="sldNum" sz="quarter" idx="12"/>
          </p:nvPr>
        </p:nvSpPr>
        <p:spPr/>
        <p:txBody>
          <a:bodyPr/>
          <a:lstStyle/>
          <a:p>
            <a:fld id="{707450B5-5642-47E3-ACBD-729A0C6CF1C2}" type="slidenum">
              <a:rPr lang="it-IT" smtClean="0"/>
              <a:t>7</a:t>
            </a:fld>
            <a:endParaRPr lang="it-IT"/>
          </a:p>
        </p:txBody>
      </p:sp>
    </p:spTree>
    <p:custDataLst>
      <p:tags r:id="rId1"/>
    </p:custDataLst>
    <p:extLst>
      <p:ext uri="{BB962C8B-B14F-4D97-AF65-F5344CB8AC3E}">
        <p14:creationId xmlns:p14="http://schemas.microsoft.com/office/powerpoint/2010/main" val="823663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Soggetto passivo, art. 6(1)(t) (1/3)</a:t>
            </a:r>
            <a:br>
              <a:rPr lang="it-IT" altLang="it-IT" dirty="0"/>
            </a:br>
            <a:endParaRPr lang="en-GB" dirty="0"/>
          </a:p>
        </p:txBody>
      </p:sp>
      <p:sp>
        <p:nvSpPr>
          <p:cNvPr id="3" name="Content Placeholder 2"/>
          <p:cNvSpPr>
            <a:spLocks noGrp="1"/>
          </p:cNvSpPr>
          <p:nvPr>
            <p:ph idx="1"/>
          </p:nvPr>
        </p:nvSpPr>
        <p:spPr/>
        <p:txBody>
          <a:bodyPr/>
          <a:lstStyle/>
          <a:p>
            <a:pPr marL="0" indent="0">
              <a:buNone/>
              <a:defRPr/>
            </a:pPr>
            <a:r>
              <a:rPr lang="it-IT" altLang="it-IT" sz="2800" dirty="0"/>
              <a:t>Soggetto passivo, art. 6(1)(t)</a:t>
            </a:r>
          </a:p>
          <a:p>
            <a:pPr lvl="1">
              <a:defRPr/>
            </a:pPr>
            <a:r>
              <a:rPr lang="it-IT" altLang="it-IT" sz="2400" dirty="0"/>
              <a:t>142/18: contribuenti con redditi di impresa</a:t>
            </a:r>
          </a:p>
          <a:p>
            <a:pPr lvl="2">
              <a:buFont typeface="Wingdings" panose="05000000000000000000" pitchFamily="2" charset="2"/>
              <a:buChar char="ü"/>
              <a:defRPr/>
            </a:pPr>
            <a:r>
              <a:rPr lang="it-IT" altLang="it-IT" sz="2000" dirty="0"/>
              <a:t>Società ed enti commerciali 73(1)(a) e (b), enti non commerciali (c) con reddito di impresa, stabili organizzazioni italiane (d), società di persone (no società semplici), persone fisiche con attività di impresa</a:t>
            </a:r>
          </a:p>
          <a:p>
            <a:pPr lvl="1">
              <a:defRPr/>
            </a:pPr>
            <a:r>
              <a:rPr lang="it-IT" altLang="it-IT" sz="2400" dirty="0"/>
              <a:t>ATAD 1(1) «soggetti all'imposta sulle società»</a:t>
            </a:r>
          </a:p>
          <a:p>
            <a:pPr lvl="2">
              <a:buFont typeface="Wingdings" panose="05000000000000000000" pitchFamily="2" charset="2"/>
              <a:buChar char="ü"/>
              <a:defRPr/>
            </a:pPr>
            <a:r>
              <a:rPr lang="it-IT" altLang="it-IT" sz="2000" dirty="0"/>
              <a:t>IN società di persone, imprenditore individuale</a:t>
            </a:r>
          </a:p>
          <a:p>
            <a:pPr lvl="2">
              <a:buFont typeface="Wingdings" panose="05000000000000000000" pitchFamily="2" charset="2"/>
              <a:buChar char="ü"/>
              <a:defRPr/>
            </a:pPr>
            <a:r>
              <a:rPr lang="it-IT" altLang="it-IT" sz="2000" dirty="0"/>
              <a:t>OUT enti non commerciali extra reddito d’impresa </a:t>
            </a:r>
          </a:p>
        </p:txBody>
      </p:sp>
    </p:spTree>
    <p:extLst>
      <p:ext uri="{BB962C8B-B14F-4D97-AF65-F5344CB8AC3E}">
        <p14:creationId xmlns:p14="http://schemas.microsoft.com/office/powerpoint/2010/main" val="22565455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ltLang="it-IT" dirty="0"/>
              <a:t>Soggetto passivo, art. 6(1)(t) (2/3)</a:t>
            </a:r>
            <a:br>
              <a:rPr lang="it-IT" altLang="it-IT" dirty="0"/>
            </a:br>
            <a:endParaRPr lang="en-GB" dirty="0"/>
          </a:p>
        </p:txBody>
      </p:sp>
      <p:pic>
        <p:nvPicPr>
          <p:cNvPr id="3" name="Picture 2"/>
          <p:cNvPicPr>
            <a:picLocks noChangeAspect="1"/>
          </p:cNvPicPr>
          <p:nvPr/>
        </p:nvPicPr>
        <p:blipFill>
          <a:blip r:embed="rId2"/>
          <a:stretch>
            <a:fillRect/>
          </a:stretch>
        </p:blipFill>
        <p:spPr>
          <a:xfrm>
            <a:off x="2979628" y="1982591"/>
            <a:ext cx="6011812" cy="4237233"/>
          </a:xfrm>
          <a:prstGeom prst="rect">
            <a:avLst/>
          </a:prstGeom>
        </p:spPr>
      </p:pic>
    </p:spTree>
    <p:extLst>
      <p:ext uri="{BB962C8B-B14F-4D97-AF65-F5344CB8AC3E}">
        <p14:creationId xmlns:p14="http://schemas.microsoft.com/office/powerpoint/2010/main" val="7552448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OWPRESENTATIONDISCLAIMER" val="Yes"/>
  <p:tag name="SMARTSHAPETYPE" val="PresentationDisclaimer"/>
  <p:tag name="GRIDON" val="No"/>
  <p:tag name="SMARTTOCHYPERLINK" val="YES"/>
  <p:tag name="SHOW DRAFT STAMP" val="YES"/>
  <p:tag name="SHOWDISCLAIMERCLIENTNAME" val="No"/>
  <p:tag name="PAGINATIONSTART" val="Slide 1"/>
  <p:tag name="SMRTDOCUMENTTYPE" val="2"/>
  <p:tag name="DISABLE EXECUTIVE SUMMARY" val="YES"/>
  <p:tag name="HORIZONTALTOCTYPE" val="Header TOC"/>
  <p:tag name="INCLUDEINHORIZONTALTOC" val="Yes"/>
  <p:tag name="TOCSECTIONHEADERTEXT" val="Section"/>
  <p:tag name="SMARTTOCSTYLE" val="Standard Table of Contents"/>
  <p:tag name="SMARTTOCSLIDENUMBER" val="2"/>
  <p:tag name="BUSINESSUNITCOVERTEXT" val="Business Unit"/>
  <p:tag name="CONFIDENTIALITY STAMP" val="Strictly Private and Confidential"/>
  <p:tag name="DRAFT STAMP" val="Draft"/>
  <p:tag name="ISSECTIONLAYOUTRENAMED" val="NO"/>
  <p:tag name="ISCOVERSLIDEINSERTED" val="YES"/>
</p:tagLst>
</file>

<file path=ppt/tags/tag2.xml><?xml version="1.0" encoding="utf-8"?>
<p:tagLst xmlns:a="http://schemas.openxmlformats.org/drawingml/2006/main" xmlns:r="http://schemas.openxmlformats.org/officeDocument/2006/relationships" xmlns:p="http://schemas.openxmlformats.org/presentationml/2006/main">
  <p:tag name="SMARTTOCSTYLE" val="Section TOC"/>
  <p:tag name="SMARTDIVIDERTYPE" val="Section"/>
  <p:tag name="SMARTDIVIDERTOCSTYLE" val="Section TOC"/>
  <p:tag name="SHOW EXECUTIVE SUMMARY" val="NO"/>
  <p:tag name="SMARTSLIDETYPE" val="Divider"/>
  <p:tag name="INCLUDEINHORIZONTALTOC" val="YES"/>
  <p:tag name="SMARTDIVIDERLEVEL" val="-1"/>
  <p:tag name="SMART DIVIDER SHORT TITLE" val="Agenda"/>
  <p:tag name="INCLUDEINPRIMARYTOC" val="YES"/>
  <p:tag name="INCLUDEINSECTIONTOC" val="YES"/>
  <p:tag name="SMART DIVIDER TITLE" val="Agenda"/>
  <p:tag name="SMARTDIVIDERTEXT" val="Section"/>
  <p:tag name="SMARTDIVIDERNUMBER" val="-1"/>
  <p:tag name="UNLOCK SHAPES" val="NO"/>
</p:tagLst>
</file>

<file path=ppt/tags/tag3.xml><?xml version="1.0" encoding="utf-8"?>
<p:tagLst xmlns:a="http://schemas.openxmlformats.org/drawingml/2006/main" xmlns:r="http://schemas.openxmlformats.org/officeDocument/2006/relationships" xmlns:p="http://schemas.openxmlformats.org/presentationml/2006/main">
  <p:tag name="SMARTTOCSTYLE" val="Section TOC"/>
  <p:tag name="SMARTDIVIDERTYPE" val="Section"/>
  <p:tag name="SMARTDIVIDERTOCSTYLE" val="Section TOC"/>
  <p:tag name="SHOW EXECUTIVE SUMMARY" val="NO"/>
  <p:tag name="SMARTSLIDETYPE" val="Divider"/>
  <p:tag name="INCLUDEINHORIZONTALTOC" val="YES"/>
  <p:tag name="SMARTDIVIDERLEVEL" val="-1"/>
  <p:tag name="SMART DIVIDER SHORT TITLE" val="xxx"/>
  <p:tag name="INCLUDEINPRIMARYTOC" val="YES"/>
  <p:tag name="INCLUDEINSECTIONTOC" val="YES"/>
  <p:tag name="SMART DIVIDER TITLE" val="xxx"/>
  <p:tag name="SMARTDIVIDERTEXT" val="Section"/>
  <p:tag name="SMARTDIVIDERNUMBER" val="-1"/>
  <p:tag name="UNLOCK SHAPES" val="NO"/>
</p:tagLst>
</file>

<file path=ppt/tags/tag4.xml><?xml version="1.0" encoding="utf-8"?>
<p:tagLst xmlns:a="http://schemas.openxmlformats.org/drawingml/2006/main" xmlns:r="http://schemas.openxmlformats.org/officeDocument/2006/relationships" xmlns:p="http://schemas.openxmlformats.org/presentationml/2006/main">
  <p:tag name="SMARTTOCSTYLE" val="Section TOC"/>
  <p:tag name="SMARTDIVIDERTYPE" val="Section"/>
  <p:tag name="SMARTDIVIDERTOCSTYLE" val="Section TOC"/>
  <p:tag name="SHOW EXECUTIVE SUMMARY" val="NO"/>
  <p:tag name="SMARTSLIDETYPE" val="Divider"/>
  <p:tag name="INCLUDEINHORIZONTALTOC" val="YES"/>
  <p:tag name="SMARTDIVIDERLEVEL" val="-1"/>
  <p:tag name="SMART DIVIDER SHORT TITLE" val="xxx"/>
  <p:tag name="INCLUDEINPRIMARYTOC" val="YES"/>
  <p:tag name="INCLUDEINSECTIONTOC" val="YES"/>
  <p:tag name="SMART DIVIDER TITLE" val="xxx"/>
  <p:tag name="SMARTDIVIDERTEXT" val="Section"/>
  <p:tag name="SMARTDIVIDERNUMBER" val="-1"/>
  <p:tag name="UNLOCK SHAPES" val="NO"/>
</p:tagLst>
</file>

<file path=ppt/tags/tag5.xml><?xml version="1.0" encoding="utf-8"?>
<p:tagLst xmlns:a="http://schemas.openxmlformats.org/drawingml/2006/main" xmlns:r="http://schemas.openxmlformats.org/officeDocument/2006/relationships" xmlns:p="http://schemas.openxmlformats.org/presentationml/2006/main">
  <p:tag name="SMARTTOCSTYLE" val="Section TOC"/>
  <p:tag name="SMARTDIVIDERTYPE" val="Section"/>
  <p:tag name="SMARTDIVIDERTOCSTYLE" val="Section TOC"/>
  <p:tag name="SHOW EXECUTIVE SUMMARY" val="NO"/>
  <p:tag name="SMARTSLIDETYPE" val="Divider"/>
  <p:tag name="INCLUDEINHORIZONTALTOC" val="YES"/>
  <p:tag name="SMARTDIVIDERLEVEL" val="-1"/>
  <p:tag name="SMART DIVIDER SHORT TITLE" val="xxx"/>
  <p:tag name="INCLUDEINPRIMARYTOC" val="YES"/>
  <p:tag name="INCLUDEINSECTIONTOC" val="YES"/>
  <p:tag name="SMART DIVIDER TITLE" val="xxx"/>
  <p:tag name="SMARTDIVIDERTEXT" val="Section"/>
  <p:tag name="SMARTDIVIDERNUMBER" val="-1"/>
  <p:tag name="UNLOCK SHAPES" val="NO"/>
</p:tagLst>
</file>

<file path=ppt/tags/tag6.xml><?xml version="1.0" encoding="utf-8"?>
<p:tagLst xmlns:a="http://schemas.openxmlformats.org/drawingml/2006/main" xmlns:r="http://schemas.openxmlformats.org/officeDocument/2006/relationships" xmlns:p="http://schemas.openxmlformats.org/presentationml/2006/main">
  <p:tag name="SMARTTOCSTYLE" val="Section TOC"/>
  <p:tag name="SMARTDIVIDERTYPE" val="Section"/>
  <p:tag name="SMARTDIVIDERTOCSTYLE" val="Section TOC"/>
  <p:tag name="SHOW EXECUTIVE SUMMARY" val="NO"/>
  <p:tag name="SMARTSLIDETYPE" val="Divider"/>
  <p:tag name="INCLUDEINHORIZONTALTOC" val="YES"/>
  <p:tag name="SMARTDIVIDERLEVEL" val="-1"/>
  <p:tag name="SMART DIVIDER SHORT TITLE" val="Q&amp;A"/>
  <p:tag name="INCLUDEINPRIMARYTOC" val="YES"/>
  <p:tag name="INCLUDEINSECTIONTOC" val="YES"/>
  <p:tag name="SMART DIVIDER TITLE" val="Q&amp;A"/>
  <p:tag name="SMARTDIVIDERTEXT" val="Section"/>
  <p:tag name="SMARTDIVIDERNUMBER" val="-1"/>
  <p:tag name="UNLOCK SHAPES" val="NO"/>
</p:tagLst>
</file>

<file path=ppt/tags/tag7.xml><?xml version="1.0" encoding="utf-8"?>
<p:tagLst xmlns:a="http://schemas.openxmlformats.org/drawingml/2006/main" xmlns:r="http://schemas.openxmlformats.org/officeDocument/2006/relationships" xmlns:p="http://schemas.openxmlformats.org/presentationml/2006/main">
  <p:tag name="SMARTTOCSTYLE" val="Section TOC"/>
  <p:tag name="SMARTDIVIDERTYPE" val="Section"/>
  <p:tag name="SMARTDIVIDERTOCSTYLE" val="Section TOC"/>
  <p:tag name="SHOW EXECUTIVE SUMMARY" val="NO"/>
  <p:tag name="SMARTSLIDETYPE" val="Divider"/>
  <p:tag name="INCLUDEINHORIZONTALTOC" val="YES"/>
  <p:tag name="SMARTDIVIDERLEVEL" val="-1"/>
  <p:tag name="SMART DIVIDER SHORT TITLE" val="Q&amp;A"/>
  <p:tag name="INCLUDEINPRIMARYTOC" val="YES"/>
  <p:tag name="INCLUDEINSECTIONTOC" val="YES"/>
  <p:tag name="SMART DIVIDER TITLE" val="Q&amp;A"/>
  <p:tag name="SMARTDIVIDERTEXT" val="Section"/>
  <p:tag name="SMARTDIVIDERNUMBER" val="-1"/>
  <p:tag name="UNLOCK SHAPES" val="NO"/>
</p:tagLst>
</file>

<file path=ppt/theme/theme1.xml><?xml version="1.0" encoding="utf-8"?>
<a:theme xmlns:a="http://schemas.openxmlformats.org/drawingml/2006/main" name="Office Theme">
  <a:themeElements>
    <a:clrScheme name="PwC Burgundy">
      <a:dk1>
        <a:srgbClr val="000000"/>
      </a:dk1>
      <a:lt1>
        <a:srgbClr val="FFFFFF"/>
      </a:lt1>
      <a:dk2>
        <a:srgbClr val="A32020"/>
      </a:dk2>
      <a:lt2>
        <a:srgbClr val="FFFFFF"/>
      </a:lt2>
      <a:accent1>
        <a:srgbClr val="A32020"/>
      </a:accent1>
      <a:accent2>
        <a:srgbClr val="E0301E"/>
      </a:accent2>
      <a:accent3>
        <a:srgbClr val="602320"/>
      </a:accent3>
      <a:accent4>
        <a:srgbClr val="DB536A"/>
      </a:accent4>
      <a:accent5>
        <a:srgbClr val="DC6900"/>
      </a:accent5>
      <a:accent6>
        <a:srgbClr val="FFB600"/>
      </a:accent6>
      <a:hlink>
        <a:srgbClr val="A32020"/>
      </a:hlink>
      <a:folHlink>
        <a:srgbClr val="A3202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5812</TotalTime>
  <Words>4001</Words>
  <Application>Microsoft Office PowerPoint</Application>
  <PresentationFormat>Widescreen</PresentationFormat>
  <Paragraphs>360</Paragraphs>
  <Slides>46</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46</vt:i4>
      </vt:variant>
    </vt:vector>
  </HeadingPairs>
  <TitlesOfParts>
    <vt:vector size="52" baseType="lpstr">
      <vt:lpstr>Arial</vt:lpstr>
      <vt:lpstr>Calibri</vt:lpstr>
      <vt:lpstr>Georgia</vt:lpstr>
      <vt:lpstr>Tahoma</vt:lpstr>
      <vt:lpstr>Wingdings</vt:lpstr>
      <vt:lpstr>Office Theme</vt:lpstr>
      <vt:lpstr>PowerPoint Presentation</vt:lpstr>
      <vt:lpstr>PowerPoint Presentation</vt:lpstr>
      <vt:lpstr>PowerPoint Presentation</vt:lpstr>
      <vt:lpstr>Premessa (1/2)</vt:lpstr>
      <vt:lpstr>Premessa (2/2)</vt:lpstr>
      <vt:lpstr>PowerPoint Presentation</vt:lpstr>
      <vt:lpstr>Presupposti applicativi</vt:lpstr>
      <vt:lpstr>Soggetto passivo, art. 6(1)(t) (1/3) </vt:lpstr>
      <vt:lpstr>Soggetto passivo, art. 6(1)(t) (2/3) </vt:lpstr>
      <vt:lpstr>Soggetto passivo, art. 6(1)(t) (3/3) </vt:lpstr>
      <vt:lpstr>Complicità / connivenza, art. 6(2)(c)  </vt:lpstr>
      <vt:lpstr>Complicità / connivenza, art. 6(2)(c) Imprese associate, art. 6(1)(u) (1/2) </vt:lpstr>
      <vt:lpstr>Complicità / connivenza, art. 6(2)(c) Imprese associate, art. 6(1)(u) (2/2) </vt:lpstr>
      <vt:lpstr>Complicità / connivenza, art. 6(2)(c) Accordo strutturato, art. 6(1)(q) </vt:lpstr>
      <vt:lpstr>PowerPoint Presentation</vt:lpstr>
      <vt:lpstr>Disallineamento, art. 6(1)(a) </vt:lpstr>
      <vt:lpstr>Situazione, art. 6(1)(r) </vt:lpstr>
      <vt:lpstr>Ambito territoriale</vt:lpstr>
      <vt:lpstr>PowerPoint Presentation</vt:lpstr>
      <vt:lpstr>Regole di contrasto</vt:lpstr>
      <vt:lpstr>Norme di contrasto ai disallineamenti –  Casi di esclusione e neutralizzazione</vt:lpstr>
      <vt:lpstr>DNI deduzione senza inclusione  (i) strumento finanziario ibrido, art. 6(1)(r)(1) </vt:lpstr>
      <vt:lpstr>DNI deduzione senza inclusione  (i) trasferimento ibrido, art. 6(1)(r)(2)  </vt:lpstr>
      <vt:lpstr>DNI deduzione senza inclusione  (i) trasferimento ibrido, art. 6(1)(r)(2) – I termini della questione</vt:lpstr>
      <vt:lpstr>DNI deduzione senza inclusione  (i) trasferimento ibrido, art. 6(1)(r)(2) – Esempio 1: lender italiano</vt:lpstr>
      <vt:lpstr>DNI deduzione senza inclusione  (i) trasferimento ibrido, art. 6(1)(r)(2) – Esempio 2: lender UE</vt:lpstr>
      <vt:lpstr>DNI deduzione senza inclusione  (i) trasferimento ibrido, art. 6(1)(r)(2) – Esempio 3: lender extra UE</vt:lpstr>
      <vt:lpstr>DNI deduzione senza inclusione (ii) ibrida inversa ricevente, art. 6(1)(r)(3) + art.9 </vt:lpstr>
      <vt:lpstr>DNI deduzione senza inclusione (iii) allocazione a stabile organizzazione, art. 6(1)(r)(4)</vt:lpstr>
      <vt:lpstr>DNI deduzione senza inclusione (iv) stabile disconosciuta, art. 6(1)(r)(5) + art. 8(4) </vt:lpstr>
      <vt:lpstr>DNI deduzione senza inclusione (v) ibrida pagante, art. 6(1)(r)(6)  </vt:lpstr>
      <vt:lpstr>DNI deduzione senza inclusione (vi) internal dealings, art. 6(1)(r)(7) 1/3 (branch exempt)  </vt:lpstr>
      <vt:lpstr>DNI deduzione senza inclusione (vi) internal dealings, art. 6(1)(r)(7) 2/3 (branch fully taxable)  </vt:lpstr>
      <vt:lpstr>DNI deduzione senza inclusione (vi) internal dealings, art. 6(1)(r)(7) 3/3  (taxable branch with no dual inclusion income)  </vt:lpstr>
      <vt:lpstr>DD doppia deduzione art. 6(1)(r)(8)</vt:lpstr>
      <vt:lpstr>DD doppia deduzione art. 6(1)(r)(8)</vt:lpstr>
      <vt:lpstr>Regole di contrasto Regole speciali – Imported mismatch, art. 8(3)</vt:lpstr>
      <vt:lpstr>Regole di contrasto Regole speciali – Stabile disconosciuta, art. 8(4)</vt:lpstr>
      <vt:lpstr>Regole di contrasto Regole speciali – Foreign tax credit, art. 8(5)</vt:lpstr>
      <vt:lpstr>Regole di contrasto Regole speciali – Reverse hybrid, art. 9</vt:lpstr>
      <vt:lpstr>Regole di contrasto Regole speciali – Dual resident, art. 10 (1/2)</vt:lpstr>
      <vt:lpstr>Regole di contrasto Regole speciali – Dual resident, art. 10 (2/2)</vt:lpstr>
      <vt:lpstr>PowerPoint Presentation</vt:lpstr>
      <vt:lpstr>Art. 11 Disposizione in materia di controlli</vt:lpstr>
      <vt:lpstr>Q&amp;A</vt:lpstr>
      <vt:lpstr>PowerPoint Presentation</vt:lpstr>
    </vt:vector>
  </TitlesOfParts>
  <Company>PricewaterhouseCoopers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Marco Lio</dc:creator>
  <cp:lastModifiedBy>Michele Gusmeroli (IT)</cp:lastModifiedBy>
  <cp:revision>302</cp:revision>
  <cp:lastPrinted>2019-10-23T18:47:12Z</cp:lastPrinted>
  <dcterms:created xsi:type="dcterms:W3CDTF">2017-10-10T09:03:20Z</dcterms:created>
  <dcterms:modified xsi:type="dcterms:W3CDTF">2021-04-21T15:10:54Z</dcterms:modified>
</cp:coreProperties>
</file>