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84" r:id="rId5"/>
    <p:sldId id="303" r:id="rId6"/>
    <p:sldId id="325" r:id="rId7"/>
    <p:sldId id="304" r:id="rId8"/>
    <p:sldId id="320" r:id="rId9"/>
    <p:sldId id="321" r:id="rId10"/>
    <p:sldId id="326" r:id="rId11"/>
    <p:sldId id="298" r:id="rId12"/>
    <p:sldId id="324" r:id="rId13"/>
    <p:sldId id="319" r:id="rId14"/>
    <p:sldId id="327" r:id="rId15"/>
    <p:sldId id="328" r:id="rId16"/>
    <p:sldId id="322" r:id="rId17"/>
    <p:sldId id="323" r:id="rId18"/>
    <p:sldId id="331" r:id="rId19"/>
    <p:sldId id="329" r:id="rId20"/>
    <p:sldId id="332" r:id="rId21"/>
    <p:sldId id="330" r:id="rId22"/>
    <p:sldId id="333" r:id="rId23"/>
    <p:sldId id="337" r:id="rId24"/>
    <p:sldId id="334" r:id="rId25"/>
    <p:sldId id="335" r:id="rId26"/>
    <p:sldId id="336" r:id="rId27"/>
    <p:sldId id="27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4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82"/>
    <a:srgbClr val="00B4DC"/>
    <a:srgbClr val="00B7BD"/>
    <a:srgbClr val="00B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211" y="77"/>
      </p:cViewPr>
      <p:guideLst>
        <p:guide orient="horz" pos="354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9026AEBE-F5DA-4989-A35F-D3AF7199ED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4CE0C3A-A1AB-4615-9BD7-4622A71BAF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91BC0-D6CE-42DF-8A26-E31EB4927F11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0E55C70-491C-47CB-8DD6-58F8C7095A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/>
              <a:t>www.techisland.it                                                                                            Milano, 1 ottobre 2020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6208A6B-2346-4668-AAF2-65CBE41776C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A3865-3B6A-4C58-95ED-E6705EA03C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193274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65999-C0D6-4900-B1FD-FA36D4299057}" type="datetimeFigureOut">
              <a:rPr lang="it-IT" smtClean="0"/>
              <a:t>29/10/2024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/>
              <a:t>www.techisland.it                                                                                            Milano, 1 ottobre 2020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ED173-8C4F-43C2-B8EF-2D3954A8B0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148186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FD223E-7D63-4FE6-BD86-630554EE15D2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13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49F7-8D35-48B7-8720-4C8CB2049B74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16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5810-9F6D-4924-BDE4-20B178B01BAA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7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746B-AAC1-4CDB-8BFA-7142504D4FB3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676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3B15-01CC-4938-833C-08AC3F471282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92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F637C-9A1C-45A5-A7CD-0648ACD6D6F0}" type="datetime1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623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00CE-E726-4C66-B54F-4791EA5EC4E0}" type="datetime1">
              <a:rPr lang="it-IT" smtClean="0"/>
              <a:t>29/10/2024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163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B9ABA-8FCB-4213-97F6-1E59A9DC0C96}" type="datetime1">
              <a:rPr lang="it-IT" smtClean="0"/>
              <a:t>29/10/2024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113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FB0C9-8470-4349-AB49-C64B5FD612C8}" type="datetime1">
              <a:rPr lang="it-IT" smtClean="0"/>
              <a:t>29/10/2024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20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BC9C-E90D-4427-A667-2A947CC25846}" type="datetime1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619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EDA8-130B-4541-B361-002BE898E515}" type="datetime1">
              <a:rPr lang="it-IT" smtClean="0"/>
              <a:t>29/10/2024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27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3D418A7-CCDE-4115-80D8-150B29F2BA06}" type="datetime1">
              <a:rPr lang="it-IT" smtClean="0"/>
              <a:t>29/10/2024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25FBA39-5D55-4046-B182-0B99F75BB89B}" type="slidenum">
              <a:rPr lang="it-IT" smtClean="0"/>
              <a:t>‹N›</a:t>
            </a:fld>
            <a:endParaRPr lang="it-IT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10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chisland.it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info@techisland.i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7FC368-11A9-4B33-A70A-A61732952312}"/>
              </a:ext>
            </a:extLst>
          </p:cNvPr>
          <p:cNvSpPr txBox="1"/>
          <p:nvPr/>
        </p:nvSpPr>
        <p:spPr>
          <a:xfrm>
            <a:off x="1363811" y="2279206"/>
            <a:ext cx="9473522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005A82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L’informazione che serve, quando serve.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5B5320A-A042-4269-9820-AC062199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46" y="509809"/>
            <a:ext cx="10045708" cy="1638553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4199CF44-D641-48DD-98A3-84F82A05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000" b="0" i="0" u="none" strike="noStrike" kern="1200" cap="all" spc="0" normalizeH="0" baseline="0" noProof="0" dirty="0">
              <a:ln>
                <a:noFill/>
              </a:ln>
              <a:solidFill>
                <a:srgbClr val="00B7BD"/>
              </a:solidFill>
              <a:effectLst/>
              <a:uLnTx/>
              <a:uFillTx/>
              <a:latin typeface="Tw Cen MT Condensed" panose="020B0606020104020203"/>
              <a:ea typeface="+mn-ea"/>
              <a:cs typeface="+mn-cs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46AFFA-B1CA-4DCA-9C18-EDFC9F4D782A}"/>
              </a:ext>
            </a:extLst>
          </p:cNvPr>
          <p:cNvSpPr txBox="1">
            <a:spLocks/>
          </p:cNvSpPr>
          <p:nvPr/>
        </p:nvSpPr>
        <p:spPr>
          <a:xfrm>
            <a:off x="0" y="5933732"/>
            <a:ext cx="12192000" cy="924268"/>
          </a:xfrm>
          <a:prstGeom prst="rect">
            <a:avLst/>
          </a:prstGeom>
          <a:solidFill>
            <a:srgbClr val="00B4DC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9192D49-AFEF-4988-9BC3-B218DC0BAC4E}"/>
              </a:ext>
            </a:extLst>
          </p:cNvPr>
          <p:cNvSpPr txBox="1"/>
          <p:nvPr/>
        </p:nvSpPr>
        <p:spPr>
          <a:xfrm>
            <a:off x="86139" y="5933732"/>
            <a:ext cx="121058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Presentazione a Da Eliza a Turing 28 ottobre 2024</a:t>
            </a: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005A82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FD914FAE-F2A5-9FAE-7D53-7868441B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>
                <a:solidFill>
                  <a:srgbClr val="00B4DC"/>
                </a:solidFill>
              </a:rPr>
              <a:t>1</a:t>
            </a:fld>
            <a:endParaRPr lang="it-IT" dirty="0">
              <a:solidFill>
                <a:srgbClr val="00B4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6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FAC79-0391-9F3C-3ACE-9DC0F3B04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0B8DF0EE-63C2-68CB-1EB9-CB7104E4F995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0543C04-5437-7322-5CFF-635BDB090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8EB0C55E-9B52-C2FC-6540-03CDB91B9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CF76C90B-45A2-7E6C-E706-4542350813CE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PERCHE’ UN’applicazione RAG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458B5C0-2BFA-C972-6D5D-76F5FD4B0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10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1E70AF5-742C-E8BF-311F-728B300FCFAB}"/>
              </a:ext>
            </a:extLst>
          </p:cNvPr>
          <p:cNvSpPr txBox="1"/>
          <p:nvPr/>
        </p:nvSpPr>
        <p:spPr>
          <a:xfrm>
            <a:off x="1060174" y="553280"/>
            <a:ext cx="1037645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B-Island</a:t>
            </a:r>
            <a:r>
              <a:rPr lang="it-IT" sz="20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®</a:t>
            </a:r>
            <a:r>
              <a:rPr lang="it-IT" sz="32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(standard): 90 report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7 filtri di base </a:t>
            </a:r>
            <a:r>
              <a:rPr lang="it-IT" sz="32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(gruppo, società, data iniziale e finale di analisi, fonti dati, data inizio calcoli, prospettiva)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2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32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30 possibili filtri di dettaglio</a:t>
            </a:r>
          </a:p>
          <a:p>
            <a:r>
              <a:rPr lang="it-IT" sz="3200" dirty="0">
                <a:solidFill>
                  <a:srgbClr val="005A82"/>
                </a:solidFill>
              </a:rPr>
              <a:t>Un’ analisi ben contestualizzata richiede un utente esperto</a:t>
            </a:r>
          </a:p>
          <a:p>
            <a:endParaRPr lang="it-IT" sz="3200" dirty="0">
              <a:solidFill>
                <a:srgbClr val="005A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0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47965-46A9-A404-035E-6ED6C6C1A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EA3B6508-6BAF-FF3D-B45D-9FFE1CC059AC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76A235F-0D89-C69E-1603-1DF7BE097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C2C085D8-B8DB-B83B-8D05-86C9A6A7D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r>
              <a:rPr lang="it-IT" dirty="0">
                <a:solidFill>
                  <a:srgbClr val="00B7BD"/>
                </a:solidFill>
              </a:rPr>
              <a:t> </a:t>
            </a: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BAB7F53A-7D1C-1EB4-C14A-011A767B5DBC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AI può aiutare bi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B7C3D11-0D42-E00B-459D-C9FE209D2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11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740D928-85A6-4441-246F-E503EB1EF00B}"/>
              </a:ext>
            </a:extLst>
          </p:cNvPr>
          <p:cNvSpPr txBox="1"/>
          <p:nvPr/>
        </p:nvSpPr>
        <p:spPr>
          <a:xfrm>
            <a:off x="1086678" y="913047"/>
            <a:ext cx="10376452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4000" dirty="0">
              <a:solidFill>
                <a:srgbClr val="005A82"/>
              </a:solidFill>
            </a:endParaRPr>
          </a:p>
          <a:p>
            <a:r>
              <a:rPr lang="it-IT" sz="2800" b="1" dirty="0">
                <a:solidFill>
                  <a:srgbClr val="005A82"/>
                </a:solidFill>
              </a:rPr>
              <a:t>Cosa GEN AI ( attualmente) non sa fare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005A82"/>
                </a:solidFill>
              </a:rPr>
              <a:t>Non sa fare i calcoli (e a volte li propone sbagliati)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005A82"/>
                </a:solidFill>
              </a:rPr>
              <a:t>Non sa attivarsi autonomamente per capire meglio le condizioni dell’ambiente in cui si trova e arrivare a rispondere all’utente.</a:t>
            </a:r>
          </a:p>
          <a:p>
            <a:endParaRPr lang="it-IT" sz="2800" dirty="0">
              <a:solidFill>
                <a:srgbClr val="005A82"/>
              </a:solidFill>
            </a:endParaRPr>
          </a:p>
          <a:p>
            <a:r>
              <a:rPr lang="it-IT" sz="2800" b="1" dirty="0">
                <a:solidFill>
                  <a:srgbClr val="005A82"/>
                </a:solidFill>
              </a:rPr>
              <a:t>Cosa GEN AI sa fare (benino)</a:t>
            </a:r>
          </a:p>
          <a:p>
            <a:r>
              <a:rPr lang="it-IT" sz="2800" dirty="0">
                <a:solidFill>
                  <a:srgbClr val="005A82"/>
                </a:solidFill>
              </a:rPr>
              <a:t>Sa estrarre  le informazioni richieste da grandi basi di dati in modo (abbastanza) coerente (se lo informiamo in modo adeguato)</a:t>
            </a:r>
          </a:p>
          <a:p>
            <a:endParaRPr lang="it-IT" sz="2800" dirty="0">
              <a:solidFill>
                <a:srgbClr val="005A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95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407D9-AAD5-EA34-4921-565AA7012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86E42273-B2A2-700D-16DE-CBD35C58BC86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5652A6D-E9EE-9186-78ED-81BB7561B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A99D0979-8617-4E6F-BDE3-F90A30B1A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DBCD9BA8-1BAC-DA63-3443-3A1164B6C2F6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Possibili opzioni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FA6C6C4-AF0E-5515-B094-75041D59C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12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D984D7B-8DEC-306F-9BFF-0AC22833FB94}"/>
              </a:ext>
            </a:extLst>
          </p:cNvPr>
          <p:cNvSpPr txBox="1"/>
          <p:nvPr/>
        </p:nvSpPr>
        <p:spPr>
          <a:xfrm>
            <a:off x="1086678" y="913047"/>
            <a:ext cx="10376452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4000" dirty="0">
              <a:solidFill>
                <a:srgbClr val="005A82"/>
              </a:solidFill>
            </a:endParaRPr>
          </a:p>
          <a:p>
            <a:r>
              <a:rPr lang="it-IT" sz="2800" b="1" dirty="0" err="1">
                <a:solidFill>
                  <a:srgbClr val="005A82"/>
                </a:solidFill>
              </a:rPr>
              <a:t>Retrieval</a:t>
            </a:r>
            <a:r>
              <a:rPr lang="it-IT" sz="2800" b="1" dirty="0">
                <a:solidFill>
                  <a:srgbClr val="005A82"/>
                </a:solidFill>
              </a:rPr>
              <a:t> </a:t>
            </a:r>
            <a:r>
              <a:rPr lang="it-IT" sz="2800" b="1" dirty="0" err="1">
                <a:solidFill>
                  <a:srgbClr val="005A82"/>
                </a:solidFill>
              </a:rPr>
              <a:t>Augmented</a:t>
            </a:r>
            <a:r>
              <a:rPr lang="it-IT" sz="2800" b="1" dirty="0">
                <a:solidFill>
                  <a:srgbClr val="005A82"/>
                </a:solidFill>
              </a:rPr>
              <a:t> Generation (RAG)</a:t>
            </a:r>
          </a:p>
          <a:p>
            <a:r>
              <a:rPr lang="it-IT" sz="2800" dirty="0">
                <a:solidFill>
                  <a:srgbClr val="005A82"/>
                </a:solidFill>
              </a:rPr>
              <a:t>Rimane il problema dei calcoli: si può fornire una base dati con calcoli  verificati a monte</a:t>
            </a:r>
          </a:p>
          <a:p>
            <a:endParaRPr lang="it-IT" sz="2800" dirty="0">
              <a:solidFill>
                <a:srgbClr val="005A82"/>
              </a:solidFill>
            </a:endParaRPr>
          </a:p>
          <a:p>
            <a:endParaRPr lang="it-IT" sz="2800" dirty="0">
              <a:solidFill>
                <a:srgbClr val="005A82"/>
              </a:solidFill>
            </a:endParaRPr>
          </a:p>
          <a:p>
            <a:r>
              <a:rPr lang="it-IT" sz="2800" b="1" dirty="0">
                <a:solidFill>
                  <a:srgbClr val="005A82"/>
                </a:solidFill>
              </a:rPr>
              <a:t>Utilizzo di servizi (es. </a:t>
            </a:r>
            <a:r>
              <a:rPr lang="it-IT" sz="2800" b="1" dirty="0" err="1">
                <a:solidFill>
                  <a:srgbClr val="005A82"/>
                </a:solidFill>
              </a:rPr>
              <a:t>Copilot</a:t>
            </a:r>
            <a:r>
              <a:rPr lang="it-IT" sz="2800" b="1" dirty="0">
                <a:solidFill>
                  <a:srgbClr val="005A82"/>
                </a:solidFill>
              </a:rPr>
              <a:t>) sulla base dati aziendale</a:t>
            </a:r>
          </a:p>
          <a:p>
            <a:r>
              <a:rPr lang="it-IT" sz="2800" dirty="0">
                <a:solidFill>
                  <a:srgbClr val="005A82"/>
                </a:solidFill>
              </a:rPr>
              <a:t>Caro, poco personalizzabile</a:t>
            </a:r>
          </a:p>
          <a:p>
            <a:endParaRPr lang="it-IT" sz="2800" dirty="0">
              <a:solidFill>
                <a:srgbClr val="005A82"/>
              </a:solidFill>
            </a:endParaRPr>
          </a:p>
          <a:p>
            <a:r>
              <a:rPr lang="it-IT" sz="2800" b="1" dirty="0" err="1">
                <a:solidFill>
                  <a:srgbClr val="005A82"/>
                </a:solidFill>
              </a:rPr>
              <a:t>Agentic</a:t>
            </a:r>
            <a:endParaRPr lang="it-IT" sz="2800" b="1" dirty="0">
              <a:solidFill>
                <a:srgbClr val="005A82"/>
              </a:solidFill>
            </a:endParaRPr>
          </a:p>
          <a:p>
            <a:r>
              <a:rPr lang="it-IT" sz="2800" dirty="0">
                <a:solidFill>
                  <a:srgbClr val="005A82"/>
                </a:solidFill>
              </a:rPr>
              <a:t>Sviluppi futuri</a:t>
            </a:r>
          </a:p>
          <a:p>
            <a:endParaRPr lang="it-IT" sz="2800" dirty="0">
              <a:solidFill>
                <a:srgbClr val="005A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42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F7A2B-CCF3-212C-9B98-0DC36DCB3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9A49211C-B690-EA6D-F64E-3C5E1E065E43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EC30344-9B07-3C6B-8343-BA45A7EFC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AAE346C2-689C-C893-3BC0-E504A6527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BF994A5F-E385-9385-CB8C-B79201D54782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Power BI </a:t>
            </a:r>
            <a:r>
              <a:rPr lang="it-IT" sz="3600" dirty="0" err="1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Copilot</a:t>
            </a:r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D4088BE-DA38-25FF-1A5B-F77CB0010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13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1025" name="Picture 1" descr="A grey lock with a circle&#10;&#10;Description automatically generated">
            <a:extLst>
              <a:ext uri="{FF2B5EF4-FFF2-40B4-BE49-F238E27FC236}">
                <a16:creationId xmlns:a16="http://schemas.microsoft.com/office/drawing/2014/main" id="{EA88AF55-48F9-1269-7341-3C0CD9EFD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741540"/>
            <a:ext cx="3992542" cy="578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940974E-00F3-BBE5-5496-A71049188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1752451"/>
            <a:ext cx="49403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zh-CN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Occorre disporre di capacità su Microsoft Fabric ( si parte da abbonamenti che costano circa 5.000 euro al mese)</a:t>
            </a:r>
            <a:endParaRPr kumimoji="0" lang="it-IT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31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F4C18-10B3-B4EF-4F3A-58D1F5131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4BCD7B8D-D376-B02F-F794-42C23C734787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42D845E-BBA7-1B86-2B13-E55F23D8D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D43FD3B8-D3F4-B200-961A-71EE996BD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A12FE6B4-6793-E3A9-5209-3574DF114FD8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F88AFE4-4BE9-86B7-866B-D8E08C85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14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0E6978-4517-3452-A34B-7F0CD6E87E62}"/>
              </a:ext>
            </a:extLst>
          </p:cNvPr>
          <p:cNvSpPr txBox="1"/>
          <p:nvPr/>
        </p:nvSpPr>
        <p:spPr>
          <a:xfrm>
            <a:off x="827589" y="1164925"/>
            <a:ext cx="11111125" cy="4472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A-Island® è una interfaccia di </a:t>
            </a:r>
            <a:r>
              <a:rPr lang="it-IT" sz="2400" dirty="0" err="1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artificial</a:t>
            </a: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intelligence con cui ogni utente autorizzato può dialogare con B-Island® e in generale con la base dati dell’azienda; con A-Island® ogni utente autorizzato può: </a:t>
            </a: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Reperire in tempo reale le informazioni puntuali aziendali di cui necessita secondo uno schema condiviso e ben compreso.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Interagire con l’informazione presentata raffinando alcuni aspetti o cambiando preferenze e modo di presentazione</a:t>
            </a:r>
          </a:p>
          <a:p>
            <a:pPr marL="342900" lvl="0" indent="-342900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Ottenere in tempo reale report basati sui soli dati aziendali nel formato dei strumenti office più noti (Excel, Word, Power Point Google </a:t>
            </a:r>
            <a:r>
              <a:rPr lang="it-IT" sz="2400" dirty="0" err="1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docs</a:t>
            </a:r>
            <a:r>
              <a:rPr lang="it-IT" sz="2400" dirty="0">
                <a:effectLst/>
                <a:latin typeface="Aptos" panose="020B00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, Libre office etc.) e facilmente modificabili o integrabili.</a:t>
            </a:r>
          </a:p>
        </p:txBody>
      </p:sp>
    </p:spTree>
    <p:extLst>
      <p:ext uri="{BB962C8B-B14F-4D97-AF65-F5344CB8AC3E}">
        <p14:creationId xmlns:p14="http://schemas.microsoft.com/office/powerpoint/2010/main" val="26443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6C1FC-4F76-6778-E08E-A71156CB9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D0C2E75F-8FFD-D15B-A50A-10025E267998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85D4AF1-6A18-5973-9FB4-BA1566A50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28D0D209-DE3F-D355-9898-AC928DF2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C2233529-1580-1ECA-ED8E-42A85897C6ED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5F3BE21-830A-8271-E4EB-43EF4C9AB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15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AECBA9-8D8A-A2B5-2807-2127114E8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24" y="451587"/>
            <a:ext cx="10171951" cy="582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8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8230C-CB22-BD8D-7F09-010E84068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5248D0DB-15F2-F4D5-4694-B0ED88D05F8F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EBEF17E-963A-E328-A5AA-49063F8F6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AAF996AE-D261-FA9F-047B-4A66ABD2C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03D96F15-50F3-6F39-DF63-1D495B993138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8C2241F-CC13-6D23-AD29-FC16EBEE4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16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AF4B0B-F3D5-BE84-F331-02D9483FD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11" y="752354"/>
            <a:ext cx="10995916" cy="560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C592F-CE75-3102-588D-6D090D7B9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C089EC68-F459-0002-AB43-2C8E3839197E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F80BE5E-A2BD-26E7-73DB-7651A15A3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DA01CA8F-8E00-97B5-F724-E2A63234A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A47FD825-C143-A644-32BD-F3119E726114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F30346-080A-7D6C-9A03-3C8D6DB6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17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CA8988-7382-920C-4CA4-B70998DA3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32" y="325604"/>
            <a:ext cx="11124037" cy="610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1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7A801-600D-05A9-F400-4EEC3079A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30D2B72-4C36-EA50-E733-4B19CE0F4F0B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2076B59-CBC3-E942-DDC5-392D9445A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39B1EB8F-45B3-9F41-1B02-120EE8853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D96935C4-6E6A-CD02-8EC1-4CA73CF2D099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7C786A9-1AA5-FE12-ABA7-B16A350C5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18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146265-66A6-CFF3-FAF6-1C508203B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601" y="427242"/>
            <a:ext cx="11033295" cy="604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80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F7339-F2F5-E5E6-48BE-1747C7538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C2B68B6F-CB00-4CC4-02AB-21A7EFA46C26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9CA2A45-95D1-37B1-79BD-D7D34DFC5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602133FA-8059-8FC4-169A-85B66596D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ABD29DAA-9B4D-6E3A-29EA-6BCCFE4310A4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C2A8313-3ECA-2C08-B0BA-EE7576BF3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19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8396F0-BD4B-77AF-EB89-A5E19E10E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64" y="424978"/>
            <a:ext cx="10838610" cy="592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2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446AFFA-B1CA-4DCA-9C18-EDFC9F4D782A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5B5320A-A042-4269-9820-AC062199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4199CF44-D641-48DD-98A3-84F82A05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9D6FDE8D-9BAB-FC39-A1BF-CAF0B3D8E129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 err="1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TECHISLANDers</a:t>
            </a:r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2166D58-C818-FB13-09BF-F204F6962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2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Immagine 4" descr="Immagine che contiene persona, uomo, parete, tuta&#10;&#10;Descrizione generata automaticamente">
            <a:extLst>
              <a:ext uri="{FF2B5EF4-FFF2-40B4-BE49-F238E27FC236}">
                <a16:creationId xmlns:a16="http://schemas.microsoft.com/office/drawing/2014/main" id="{74F1FA1B-2B30-7BFF-2962-0A0BB3E710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5093" y="4576525"/>
            <a:ext cx="1968920" cy="1810744"/>
          </a:xfrm>
          <a:prstGeom prst="rect">
            <a:avLst/>
          </a:prstGeom>
        </p:spPr>
      </p:pic>
      <p:pic>
        <p:nvPicPr>
          <p:cNvPr id="8" name="Immagine 7" descr="Immagine che contiene testo, persona, tavolo, tavolo da lavoro&#10;&#10;Descrizione generata automaticamente">
            <a:extLst>
              <a:ext uri="{FF2B5EF4-FFF2-40B4-BE49-F238E27FC236}">
                <a16:creationId xmlns:a16="http://schemas.microsoft.com/office/drawing/2014/main" id="{5A37B88B-1D69-F225-90ED-CEF2F62FF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808" y="2242094"/>
            <a:ext cx="1785070" cy="178507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A94D583-244C-2733-EABE-8BE48BC978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659" y="2187030"/>
            <a:ext cx="1732582" cy="1785104"/>
          </a:xfrm>
          <a:prstGeom prst="rect">
            <a:avLst/>
          </a:prstGeom>
        </p:spPr>
      </p:pic>
      <p:pic>
        <p:nvPicPr>
          <p:cNvPr id="11" name="Immagine 10" descr="Immagine che contiene esterni, acqua, uomo, spiaggia&#10;&#10;Descrizione generata automaticamente">
            <a:extLst>
              <a:ext uri="{FF2B5EF4-FFF2-40B4-BE49-F238E27FC236}">
                <a16:creationId xmlns:a16="http://schemas.microsoft.com/office/drawing/2014/main" id="{987B0987-4555-E7D2-C575-73E40383A6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394" y="2214980"/>
            <a:ext cx="1768826" cy="1768826"/>
          </a:xfrm>
          <a:prstGeom prst="rect">
            <a:avLst/>
          </a:prstGeom>
        </p:spPr>
      </p:pic>
      <p:pic>
        <p:nvPicPr>
          <p:cNvPr id="12" name="Immagine 11" descr="Immagine che contiene esterni, fiore, albero, persona&#10;&#10;Descrizione generata automaticamente">
            <a:extLst>
              <a:ext uri="{FF2B5EF4-FFF2-40B4-BE49-F238E27FC236}">
                <a16:creationId xmlns:a16="http://schemas.microsoft.com/office/drawing/2014/main" id="{D3E5C448-C7BE-E83B-AC9D-3844BA07367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26754" y="2245428"/>
            <a:ext cx="1785105" cy="1785105"/>
          </a:xfrm>
          <a:prstGeom prst="rect">
            <a:avLst/>
          </a:prstGeom>
        </p:spPr>
      </p:pic>
      <p:pic>
        <p:nvPicPr>
          <p:cNvPr id="13" name="Immagine 12" descr="Immagine che contiene persona, uomo, interni, posando&#10;&#10;Descrizione generata automaticamente">
            <a:extLst>
              <a:ext uri="{FF2B5EF4-FFF2-40B4-BE49-F238E27FC236}">
                <a16:creationId xmlns:a16="http://schemas.microsoft.com/office/drawing/2014/main" id="{B5B6B997-492A-288F-B3D7-A4D4E7E56C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25" y="4577859"/>
            <a:ext cx="1616447" cy="168256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4841FEC4-EAA2-F37A-272A-0A6BDAF596B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810" y="2204580"/>
            <a:ext cx="1520539" cy="1796041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BE1618BE-7074-374D-593D-FB224D8544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1889" y="4613531"/>
            <a:ext cx="1887905" cy="169506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228969EA-F607-0EA7-6A21-53CF64386B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50181" y="4654193"/>
            <a:ext cx="1730082" cy="1730082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D316377-0F57-7CB8-26DA-6AE638C22630}"/>
              </a:ext>
            </a:extLst>
          </p:cNvPr>
          <p:cNvSpPr txBox="1"/>
          <p:nvPr/>
        </p:nvSpPr>
        <p:spPr>
          <a:xfrm>
            <a:off x="541198" y="748486"/>
            <a:ext cx="1139751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accent1">
                    <a:lumMod val="50000"/>
                  </a:schemeClr>
                </a:solidFill>
              </a:rPr>
              <a:t>Competenze: business intelligence, B2B </a:t>
            </a:r>
            <a:r>
              <a:rPr lang="it-IT" sz="3200" dirty="0" err="1">
                <a:solidFill>
                  <a:schemeClr val="accent1">
                    <a:lumMod val="50000"/>
                  </a:schemeClr>
                </a:solidFill>
              </a:rPr>
              <a:t>artificial</a:t>
            </a:r>
            <a:r>
              <a:rPr lang="it-IT" sz="3200" dirty="0">
                <a:solidFill>
                  <a:schemeClr val="accent1">
                    <a:lumMod val="50000"/>
                  </a:schemeClr>
                </a:solidFill>
              </a:rPr>
              <a:t> intelligence</a:t>
            </a:r>
          </a:p>
          <a:p>
            <a:r>
              <a:rPr lang="it-IT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it-IT" sz="2400" dirty="0">
                <a:solidFill>
                  <a:srgbClr val="005A82"/>
                </a:solidFill>
              </a:rPr>
              <a:t>Profili : Business analyst, Data Analyst, Data Scientist, System integrator, Business consultant</a:t>
            </a:r>
            <a:endParaRPr lang="it-IT" sz="2400" baseline="0" dirty="0">
              <a:solidFill>
                <a:srgbClr val="005A82"/>
              </a:solidFill>
            </a:endParaRPr>
          </a:p>
          <a:p>
            <a:endParaRPr lang="it-IT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3ED76B-02B5-F668-4150-ACA483AE6E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38878" y="2203119"/>
            <a:ext cx="1785105" cy="1785105"/>
          </a:xfrm>
          <a:prstGeom prst="rect">
            <a:avLst/>
          </a:prstGeom>
        </p:spPr>
      </p:pic>
      <p:pic>
        <p:nvPicPr>
          <p:cNvPr id="20" name="Picture 19" descr="A person in a blue shirt&#10;&#10;Description automatically generated">
            <a:extLst>
              <a:ext uri="{FF2B5EF4-FFF2-40B4-BE49-F238E27FC236}">
                <a16:creationId xmlns:a16="http://schemas.microsoft.com/office/drawing/2014/main" id="{61F90A58-F4FC-32FA-CD6F-76F5D5F340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54" y="4599169"/>
            <a:ext cx="1785106" cy="178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D8163-606A-10EB-A2FB-C5BDC9CF1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5DE32EF-CA9D-7122-C825-3695A5CBCCCB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1933FD0-C787-0F51-2909-ED2EF6BD2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9A4B45AC-40D7-B452-3AF2-4269F24FB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7063C0E0-5C8C-ACA1-05BD-531C8B7589CD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EE99E5A-E560-6F81-0A43-3C94A575F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20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616DD9-0011-003D-2B0A-92D3EC872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64" y="424978"/>
            <a:ext cx="10838610" cy="59277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DE8631-C0F7-D3F0-0034-6E12BA4A4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002" y="1265325"/>
            <a:ext cx="6050358" cy="43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1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5D567-045E-3416-4FC8-942B7D90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EB816E0E-9CD2-8765-5D1A-75C0D9052822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2E72BD3-E2B2-5939-0E06-1F8479538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54C00A21-3170-A382-0038-F09CA62E1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368A7F1E-4A0B-8116-99B3-2CAFA4D37E48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B4A630A-BB29-0FFE-63C2-AF13CC6D4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21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61FA31-7C93-C3C8-002D-7EB6BC30F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707" y="380737"/>
            <a:ext cx="10915969" cy="597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55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17EAA-3B4E-DEB7-C88E-6F2749BE2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1238542-604C-E11C-2DBD-1323B0F52AB0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8B80C4B-C23B-C21B-C923-CA497B42E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4C34CED0-9930-6C9E-3762-112FDFFC1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285F974B-8CD5-CC4C-E1BD-9B517DC66C03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CD11669-E4AD-CA03-D0D4-9CE6FB4FA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22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DD0932-CF38-CD24-41C8-C2AF24F25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92" y="350186"/>
            <a:ext cx="10940553" cy="600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4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F7285-1166-B3C7-4DD1-F550DAEF0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987A2173-FB97-C773-39DA-36D244B0AB0F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F51CDCA-7062-E7DC-CD44-57E50EF64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E8BCE554-9EB0-031C-8750-2E02A321E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1A192C1A-A88A-1C60-F72C-51A472E3B00F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8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SOLUZIONI IBRIDE – A-ISLAND</a:t>
            </a:r>
          </a:p>
          <a:p>
            <a:pPr algn="ctr"/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0B208B7-2300-8DE6-D5F5-2725BAE8E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23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BCAAAF-579A-F170-FA9B-CABF0746B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21" y="347155"/>
            <a:ext cx="10187896" cy="608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5B5320A-A042-4269-9820-AC062199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08" y="763265"/>
            <a:ext cx="7716994" cy="125871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E5AEE50-5B14-4939-AF07-F08F65FAADC2}"/>
              </a:ext>
            </a:extLst>
          </p:cNvPr>
          <p:cNvSpPr txBox="1"/>
          <p:nvPr/>
        </p:nvSpPr>
        <p:spPr>
          <a:xfrm>
            <a:off x="2595093" y="2202287"/>
            <a:ext cx="68000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5A82"/>
                </a:solidFill>
              </a:rPr>
              <a:t>L’INFORMAZIONE CHE SERVE QUANDO SERVE</a:t>
            </a:r>
          </a:p>
          <a:p>
            <a:pPr algn="ctr"/>
            <a:endParaRPr lang="it-IT" sz="2400" dirty="0">
              <a:solidFill>
                <a:srgbClr val="005A82"/>
              </a:solidFill>
            </a:endParaRPr>
          </a:p>
          <a:p>
            <a:pPr algn="ctr"/>
            <a:r>
              <a:rPr lang="it-IT" sz="3600" dirty="0">
                <a:solidFill>
                  <a:srgbClr val="005A82"/>
                </a:solidFill>
              </a:rPr>
              <a:t>contatti</a:t>
            </a:r>
          </a:p>
          <a:p>
            <a:pPr algn="ctr"/>
            <a:endParaRPr lang="it-IT" sz="3600" dirty="0">
              <a:solidFill>
                <a:srgbClr val="005A82"/>
              </a:solidFill>
            </a:endParaRPr>
          </a:p>
          <a:p>
            <a:pPr algn="ctr"/>
            <a:r>
              <a:rPr lang="it-IT" sz="3600" dirty="0">
                <a:solidFill>
                  <a:srgbClr val="005A8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www.techisland.it</a:t>
            </a:r>
            <a:endParaRPr lang="it-IT" sz="3600" dirty="0">
              <a:solidFill>
                <a:srgbClr val="005A82"/>
              </a:solidFill>
            </a:endParaRPr>
          </a:p>
          <a:p>
            <a:pPr algn="ctr"/>
            <a:endParaRPr lang="it-IT" sz="3600" dirty="0">
              <a:solidFill>
                <a:srgbClr val="005A82"/>
              </a:solidFill>
            </a:endParaRPr>
          </a:p>
          <a:p>
            <a:pPr algn="ctr"/>
            <a:r>
              <a:rPr lang="it-IT" sz="3600" dirty="0">
                <a:solidFill>
                  <a:srgbClr val="005A8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info@techisland.it</a:t>
            </a:r>
            <a:endParaRPr lang="it-IT" sz="3600" dirty="0">
              <a:solidFill>
                <a:srgbClr val="005A82"/>
              </a:solidFill>
            </a:endParaRPr>
          </a:p>
          <a:p>
            <a:pPr algn="ctr"/>
            <a:endParaRPr lang="it-IT" sz="2400" dirty="0">
              <a:solidFill>
                <a:srgbClr val="00B7BD"/>
              </a:solidFill>
            </a:endParaRP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C6830641-CD32-41AE-9909-D79F07A9B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BA39-5D55-4046-B182-0B99F75BB89B}" type="slidenum">
              <a:rPr lang="it-IT" smtClean="0"/>
              <a:t>24</a:t>
            </a:fld>
            <a:endParaRPr lang="it-IT"/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D1C7EDE3-DDBF-BB35-8ED9-2FC5F96AB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734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0FFEE-6846-4798-863C-47FFABB84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EC077A8-7603-3A6F-7AC3-4342EDCD7BC1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11C140D-C10D-ED82-D6E7-A36F82C44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5B54BB94-2B4B-5B2B-9249-7899F9D49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FDE096AC-40D5-608E-C701-4AAC4CFA679C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 err="1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TECHISLANDers</a:t>
            </a:r>
            <a:endParaRPr lang="it-IT" sz="3600" dirty="0">
              <a:solidFill>
                <a:srgbClr val="00B4D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FA8CE4A-69CB-868B-A0A8-0FA75C5F5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3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12" name="Immagine 11" descr="Immagine che contiene esterni, fiore, albero, persona&#10;&#10;Descrizione generata automaticamente">
            <a:extLst>
              <a:ext uri="{FF2B5EF4-FFF2-40B4-BE49-F238E27FC236}">
                <a16:creationId xmlns:a16="http://schemas.microsoft.com/office/drawing/2014/main" id="{AC19EE58-9115-59F0-DDF3-4E99540CD9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3791" y="2164072"/>
            <a:ext cx="4264755" cy="4264755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FCBE741-E8C9-A2D0-3430-D75667378182}"/>
              </a:ext>
            </a:extLst>
          </p:cNvPr>
          <p:cNvSpPr txBox="1"/>
          <p:nvPr/>
        </p:nvSpPr>
        <p:spPr>
          <a:xfrm>
            <a:off x="62524" y="748486"/>
            <a:ext cx="66044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chemeClr val="accent1">
                    <a:lumMod val="50000"/>
                  </a:schemeClr>
                </a:solidFill>
              </a:rPr>
              <a:t>Presentazione Filippo Piazza</a:t>
            </a:r>
          </a:p>
          <a:p>
            <a:endParaRPr lang="it-IT" sz="32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it-IT" sz="32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3200" dirty="0">
                <a:solidFill>
                  <a:schemeClr val="accent1">
                    <a:lumMod val="50000"/>
                  </a:schemeClr>
                </a:solidFill>
              </a:rPr>
              <a:t>Studente di ingegneria informatica presso POLIMI</a:t>
            </a:r>
          </a:p>
          <a:p>
            <a:endParaRPr lang="it-IT" sz="32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3200" dirty="0">
                <a:solidFill>
                  <a:schemeClr val="accent1">
                    <a:lumMod val="50000"/>
                  </a:schemeClr>
                </a:solidFill>
              </a:rPr>
              <a:t>Data e AI Analyst presso Techisland Srl</a:t>
            </a:r>
          </a:p>
          <a:p>
            <a:endParaRPr lang="it-IT" sz="32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3200" dirty="0">
                <a:solidFill>
                  <a:schemeClr val="accent1">
                    <a:lumMod val="50000"/>
                  </a:schemeClr>
                </a:solidFill>
              </a:rPr>
              <a:t>Microsoft Azure, SQL , Python, Certificato Microsoft AI (AI-900) </a:t>
            </a:r>
          </a:p>
          <a:p>
            <a:endParaRPr lang="it-IT" sz="32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it-IT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31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446AFFA-B1CA-4DCA-9C18-EDFC9F4D782A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5B5320A-A042-4269-9820-AC062199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4199CF44-D641-48DD-98A3-84F82A05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9D6FDE8D-9BAB-FC39-A1BF-CAF0B3D8E129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nostri servizi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2166D58-C818-FB13-09BF-F204F6962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4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393AA60-0796-B10A-1D61-3EBEC3EE8F07}"/>
              </a:ext>
            </a:extLst>
          </p:cNvPr>
          <p:cNvSpPr txBox="1"/>
          <p:nvPr/>
        </p:nvSpPr>
        <p:spPr>
          <a:xfrm>
            <a:off x="1060174" y="553280"/>
            <a:ext cx="990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>
                <a:solidFill>
                  <a:srgbClr val="005A82"/>
                </a:solidFill>
                <a:highlight>
                  <a:srgbClr val="FFFF00"/>
                </a:highlight>
              </a:rPr>
              <a:t>Analisi dinamica </a:t>
            </a:r>
            <a:r>
              <a:rPr lang="it-IT" sz="2800" dirty="0">
                <a:solidFill>
                  <a:srgbClr val="005A82"/>
                </a:solidFill>
                <a:highlight>
                  <a:srgbClr val="FFFF00"/>
                </a:highlight>
              </a:rPr>
              <a:t>e simulazioni di azioni di business nel tempo</a:t>
            </a:r>
          </a:p>
        </p:txBody>
      </p:sp>
      <p:pic>
        <p:nvPicPr>
          <p:cNvPr id="4" name="Immagine 3" descr="Immagine che contiene diagramma, testo, schermata, linea&#10;&#10;Descrizione generata automaticamente">
            <a:extLst>
              <a:ext uri="{FF2B5EF4-FFF2-40B4-BE49-F238E27FC236}">
                <a16:creationId xmlns:a16="http://schemas.microsoft.com/office/drawing/2014/main" id="{1B260E36-91BE-D25E-0955-D21A805223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84" y="1245704"/>
            <a:ext cx="9506016" cy="5106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48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CE5D3-2FD5-F253-8FFD-7E8A1853B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26819A55-61A4-F10E-A2EB-62F2872CE239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DAF46CB-76D5-42D0-C1F3-B47E0AE9F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AD96F4CA-68B0-5B71-4338-3DE0BD3FA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53414720-85E2-A64E-8A1E-96F7DE150B8B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nostri servizi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7E4844B-54F0-6BDD-4815-AC6982BC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5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8578816-8767-38EE-353B-3F20A903C447}"/>
              </a:ext>
            </a:extLst>
          </p:cNvPr>
          <p:cNvSpPr txBox="1"/>
          <p:nvPr/>
        </p:nvSpPr>
        <p:spPr>
          <a:xfrm>
            <a:off x="1060174" y="553280"/>
            <a:ext cx="99036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>
                <a:solidFill>
                  <a:srgbClr val="005A82"/>
                </a:solidFill>
              </a:rPr>
              <a:t>Analisi dinamica </a:t>
            </a:r>
            <a:r>
              <a:rPr lang="it-IT" sz="2800" dirty="0">
                <a:solidFill>
                  <a:srgbClr val="005A82"/>
                </a:solidFill>
              </a:rPr>
              <a:t>e simulazioni di azioni di business nel tempo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005A82"/>
                </a:solidFill>
                <a:highlight>
                  <a:srgbClr val="FFFF00"/>
                </a:highlight>
              </a:rPr>
              <a:t>                          con riferimento all’arena competitiva del cliente</a:t>
            </a:r>
          </a:p>
        </p:txBody>
      </p:sp>
      <p:pic>
        <p:nvPicPr>
          <p:cNvPr id="8" name="Immagine 3" descr="Immagine che contiene diagramma, testo, schermata, linea&#10;&#10;Descrizione generata automaticamente">
            <a:extLst>
              <a:ext uri="{FF2B5EF4-FFF2-40B4-BE49-F238E27FC236}">
                <a16:creationId xmlns:a16="http://schemas.microsoft.com/office/drawing/2014/main" id="{3826A224-CF79-27F6-03A5-6ADABED7D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611" y="1688051"/>
            <a:ext cx="3986372" cy="2141258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C3CAA4-F1BB-F693-7A02-C6B4FD337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21" y="1587469"/>
            <a:ext cx="5554417" cy="427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ED4EC-994F-B5F4-F6C0-8746DF977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CBFBE903-B90F-213A-9EF0-DBAAD0A48C13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E5D4177-9130-8CD8-1253-99111AD53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3FD7F597-6150-EADD-C9CA-F76E4244C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74FC3955-3048-A48F-2280-8FA3B61621AE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nostri servizi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2EFCAB6-BB66-D6A8-BD6F-5CA70AAC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6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C16F455-E967-75DD-0C50-2516E6199D86}"/>
              </a:ext>
            </a:extLst>
          </p:cNvPr>
          <p:cNvSpPr txBox="1"/>
          <p:nvPr/>
        </p:nvSpPr>
        <p:spPr>
          <a:xfrm>
            <a:off x="1060174" y="553280"/>
            <a:ext cx="1037645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>
                <a:solidFill>
                  <a:srgbClr val="005A82"/>
                </a:solidFill>
              </a:rPr>
              <a:t>Analisi dinamica </a:t>
            </a:r>
            <a:r>
              <a:rPr lang="it-IT" sz="2800" dirty="0">
                <a:solidFill>
                  <a:srgbClr val="005A82"/>
                </a:solidFill>
              </a:rPr>
              <a:t>e simulazioni di azioni di business nel tempo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005A82"/>
                </a:solidFill>
              </a:rPr>
              <a:t>                           con riferimento all’arena competitiva del cliente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005A82"/>
                </a:solidFill>
                <a:highlight>
                  <a:srgbClr val="FFFF00"/>
                </a:highlight>
              </a:rPr>
              <a:t>                           lungo l’intera value del cliente</a:t>
            </a:r>
          </a:p>
        </p:txBody>
      </p:sp>
      <p:pic>
        <p:nvPicPr>
          <p:cNvPr id="8" name="Immagine 3" descr="Immagine che contiene diagramma, testo, schermata, linea&#10;&#10;Descrizione generata automaticamente">
            <a:extLst>
              <a:ext uri="{FF2B5EF4-FFF2-40B4-BE49-F238E27FC236}">
                <a16:creationId xmlns:a16="http://schemas.microsoft.com/office/drawing/2014/main" id="{A9BAE632-96DC-9E8C-46C9-255594853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109" y="4479480"/>
            <a:ext cx="3485710" cy="1872330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E764FE-C0B3-3E41-56E5-A0E1A78CC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3602" y="1959429"/>
            <a:ext cx="3069734" cy="23640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1A7CF9-0F8D-CA03-77E5-63A6961736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35" y="2027586"/>
            <a:ext cx="5965414" cy="280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3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AC079-B40C-5983-BCC9-BA0C7B98A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E6A1E4BB-0AF5-2BAF-09FE-4F215A5763C7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0004227-4C8B-7DAC-59F8-0458C19C1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C36CE067-BDD5-B538-61B2-BFD6539D8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78E7426F-A545-8077-EBE7-776BBD3DBA10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tools utilizzati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C266665-0A62-C728-1008-483ADF29F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7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494A81-5FCB-2674-D9C9-FD4D8E78D4FD}"/>
              </a:ext>
            </a:extLst>
          </p:cNvPr>
          <p:cNvSpPr txBox="1"/>
          <p:nvPr/>
        </p:nvSpPr>
        <p:spPr>
          <a:xfrm>
            <a:off x="1086678" y="913047"/>
            <a:ext cx="1037645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4000" dirty="0">
              <a:solidFill>
                <a:srgbClr val="005A82"/>
              </a:solidFill>
            </a:endParaRPr>
          </a:p>
          <a:p>
            <a:endParaRPr lang="it-IT" sz="2800" dirty="0">
              <a:solidFill>
                <a:srgbClr val="005A82"/>
              </a:solidFill>
            </a:endParaRPr>
          </a:p>
        </p:txBody>
      </p:sp>
      <p:pic>
        <p:nvPicPr>
          <p:cNvPr id="4" name="Picture 3" descr="A diagram of a company's company's company&#10;&#10;Description automatically generated">
            <a:extLst>
              <a:ext uri="{FF2B5EF4-FFF2-40B4-BE49-F238E27FC236}">
                <a16:creationId xmlns:a16="http://schemas.microsoft.com/office/drawing/2014/main" id="{F1B2EFCF-88A5-F70F-1A2B-3C7D69220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321" y="571500"/>
            <a:ext cx="4718779" cy="584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1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446AFFA-B1CA-4DCA-9C18-EDFC9F4D782A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5B5320A-A042-4269-9820-AC062199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4199CF44-D641-48DD-98A3-84F82A05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9D6FDE8D-9BAB-FC39-A1BF-CAF0B3D8E129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B-Island®: dialogo e SINCRONISMO DELLE RISORSE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2166D58-C818-FB13-09BF-F204F6962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8</a:t>
            </a:fld>
            <a:endParaRPr lang="it-IT" sz="2000" dirty="0">
              <a:solidFill>
                <a:srgbClr val="00B4DC"/>
              </a:solidFill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6CFC1C3E-4F22-8F0D-4B45-16D55377F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02" y="975418"/>
            <a:ext cx="4743099" cy="4761389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83F9130-5910-7BA0-A57A-01DC6096D7F8}"/>
              </a:ext>
            </a:extLst>
          </p:cNvPr>
          <p:cNvSpPr txBox="1"/>
          <p:nvPr/>
        </p:nvSpPr>
        <p:spPr>
          <a:xfrm>
            <a:off x="5845996" y="1055833"/>
            <a:ext cx="587944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4DC"/>
                </a:solidFill>
              </a:rPr>
              <a:t>B-Island</a:t>
            </a:r>
            <a:r>
              <a:rPr lang="it-IT" sz="1600" b="1" dirty="0">
                <a:solidFill>
                  <a:srgbClr val="00B4DC"/>
                </a:solidFill>
              </a:rPr>
              <a:t>®</a:t>
            </a:r>
            <a:endParaRPr lang="it-IT" b="1" dirty="0">
              <a:solidFill>
                <a:srgbClr val="00B4DC"/>
              </a:solidFill>
            </a:endParaRPr>
          </a:p>
          <a:p>
            <a:r>
              <a:rPr lang="it-IT" sz="2400" b="1" dirty="0">
                <a:solidFill>
                  <a:srgbClr val="005A82"/>
                </a:solidFill>
              </a:rPr>
              <a:t>Parte dalle domande del management </a:t>
            </a:r>
            <a:r>
              <a:rPr lang="it-IT" sz="2400" dirty="0">
                <a:solidFill>
                  <a:srgbClr val="005A82"/>
                </a:solidFill>
              </a:rPr>
              <a:t>e non dalla disponibilità dei dati </a:t>
            </a:r>
          </a:p>
          <a:p>
            <a:endParaRPr lang="it-IT" sz="2000" dirty="0"/>
          </a:p>
          <a:p>
            <a:r>
              <a:rPr lang="it-IT" sz="2400" b="1" dirty="0">
                <a:solidFill>
                  <a:srgbClr val="005A82"/>
                </a:solidFill>
              </a:rPr>
              <a:t>Ricostruisce </a:t>
            </a:r>
            <a:r>
              <a:rPr lang="it-IT" sz="2400" dirty="0">
                <a:solidFill>
                  <a:srgbClr val="005A82"/>
                </a:solidFill>
              </a:rPr>
              <a:t>come sequenze nel tempo </a:t>
            </a:r>
            <a:r>
              <a:rPr lang="it-IT" sz="2400" b="1" dirty="0">
                <a:solidFill>
                  <a:srgbClr val="005A82"/>
                </a:solidFill>
              </a:rPr>
              <a:t>le dinamiche dei processi aziendali </a:t>
            </a:r>
            <a:r>
              <a:rPr lang="it-IT" sz="2400" dirty="0">
                <a:solidFill>
                  <a:srgbClr val="005A82"/>
                </a:solidFill>
              </a:rPr>
              <a:t>recenti, presenti e futuri (+12 mesi data corrente)</a:t>
            </a:r>
          </a:p>
          <a:p>
            <a:endParaRPr lang="it-IT" sz="2400" dirty="0">
              <a:solidFill>
                <a:srgbClr val="005A82"/>
              </a:solidFill>
            </a:endParaRPr>
          </a:p>
          <a:p>
            <a:r>
              <a:rPr lang="it-IT" sz="2400" b="1" dirty="0">
                <a:solidFill>
                  <a:srgbClr val="005A82"/>
                </a:solidFill>
              </a:rPr>
              <a:t>Rileva anomalie nei processi aziendali </a:t>
            </a:r>
            <a:r>
              <a:rPr lang="it-IT" sz="2400" dirty="0">
                <a:solidFill>
                  <a:srgbClr val="005A82"/>
                </a:solidFill>
              </a:rPr>
              <a:t>e rileva  i fenomeni che le hanno prodotte</a:t>
            </a:r>
          </a:p>
          <a:p>
            <a:endParaRPr lang="it-IT" sz="2400" dirty="0">
              <a:solidFill>
                <a:srgbClr val="005A82"/>
              </a:solidFill>
            </a:endParaRPr>
          </a:p>
          <a:p>
            <a:r>
              <a:rPr lang="it-IT" sz="2400" dirty="0">
                <a:solidFill>
                  <a:srgbClr val="005A82"/>
                </a:solidFill>
              </a:rPr>
              <a:t>Agevola il </a:t>
            </a:r>
            <a:r>
              <a:rPr lang="it-IT" sz="2400" b="1" dirty="0">
                <a:solidFill>
                  <a:srgbClr val="005A82"/>
                </a:solidFill>
              </a:rPr>
              <a:t>miglioramento della posizione finanziaria </a:t>
            </a:r>
            <a:r>
              <a:rPr lang="it-IT" sz="2400" dirty="0">
                <a:solidFill>
                  <a:srgbClr val="005A82"/>
                </a:solidFill>
              </a:rPr>
              <a:t>dell’impresa</a:t>
            </a:r>
          </a:p>
          <a:p>
            <a:endParaRPr lang="it-IT" sz="2400" dirty="0">
              <a:solidFill>
                <a:srgbClr val="005A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6CB54-3784-80DD-82DD-DC33D1FE6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8C421A9-250C-D3A7-CD94-0F2A21A64BBE}"/>
              </a:ext>
            </a:extLst>
          </p:cNvPr>
          <p:cNvSpPr txBox="1">
            <a:spLocks/>
          </p:cNvSpPr>
          <p:nvPr/>
        </p:nvSpPr>
        <p:spPr>
          <a:xfrm>
            <a:off x="0" y="6274904"/>
            <a:ext cx="12192000" cy="583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400" cap="none" dirty="0">
              <a:solidFill>
                <a:srgbClr val="00B4DC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1BB0F19-3AC5-BD64-607D-0E81C525F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3" y="6352740"/>
            <a:ext cx="2808906" cy="458160"/>
          </a:xfrm>
          <a:prstGeom prst="rect">
            <a:avLst/>
          </a:prstGeom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355C7773-F5AA-0504-B1D5-F9F680643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2750"/>
            <a:ext cx="11938715" cy="274320"/>
          </a:xfrm>
        </p:spPr>
        <p:txBody>
          <a:bodyPr/>
          <a:lstStyle/>
          <a:p>
            <a:pPr algn="l"/>
            <a:endParaRPr lang="it-IT" dirty="0">
              <a:solidFill>
                <a:srgbClr val="00B7BD"/>
              </a:solidFill>
            </a:endParaRPr>
          </a:p>
        </p:txBody>
      </p:sp>
      <p:sp>
        <p:nvSpPr>
          <p:cNvPr id="2" name="Titolo 4">
            <a:extLst>
              <a:ext uri="{FF2B5EF4-FFF2-40B4-BE49-F238E27FC236}">
                <a16:creationId xmlns:a16="http://schemas.microsoft.com/office/drawing/2014/main" id="{B273736B-C406-82CD-353F-E3408505A88F}"/>
              </a:ext>
            </a:extLst>
          </p:cNvPr>
          <p:cNvSpPr txBox="1">
            <a:spLocks/>
          </p:cNvSpPr>
          <p:nvPr/>
        </p:nvSpPr>
        <p:spPr>
          <a:xfrm>
            <a:off x="132862" y="67963"/>
            <a:ext cx="11996615" cy="767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dirty="0">
                <a:solidFill>
                  <a:srgbClr val="00B4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limiti di un’applicazione di bi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B908558-4CB0-4400-4293-61A773790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3983" y="6583680"/>
            <a:ext cx="507826" cy="274320"/>
          </a:xfrm>
        </p:spPr>
        <p:txBody>
          <a:bodyPr/>
          <a:lstStyle/>
          <a:p>
            <a:fld id="{725FBA39-5D55-4046-B182-0B99F75BB89B}" type="slidenum">
              <a:rPr lang="it-IT" sz="2000" smtClean="0">
                <a:solidFill>
                  <a:srgbClr val="00B4DC"/>
                </a:solidFill>
              </a:rPr>
              <a:t>9</a:t>
            </a:fld>
            <a:endParaRPr lang="it-IT" sz="2000" dirty="0">
              <a:solidFill>
                <a:srgbClr val="00B4DC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C5FB654-E450-9E4C-4B8A-5C943316DB6A}"/>
              </a:ext>
            </a:extLst>
          </p:cNvPr>
          <p:cNvSpPr txBox="1"/>
          <p:nvPr/>
        </p:nvSpPr>
        <p:spPr>
          <a:xfrm>
            <a:off x="1060174" y="553280"/>
            <a:ext cx="10376452" cy="389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rgbClr val="005A82"/>
                </a:solidFill>
              </a:rPr>
              <a:t>B-Island</a:t>
            </a:r>
            <a:r>
              <a:rPr lang="it-IT" sz="2000" b="1" dirty="0">
                <a:solidFill>
                  <a:srgbClr val="005A82"/>
                </a:solidFill>
              </a:rPr>
              <a:t>®</a:t>
            </a:r>
            <a:r>
              <a:rPr lang="it-IT" sz="3200" b="1" dirty="0">
                <a:solidFill>
                  <a:srgbClr val="005A82"/>
                </a:solidFill>
              </a:rPr>
              <a:t> </a:t>
            </a:r>
            <a:r>
              <a:rPr lang="it-IT" sz="3200" dirty="0">
                <a:solidFill>
                  <a:srgbClr val="005A82"/>
                </a:solidFill>
              </a:rPr>
              <a:t>(standard): </a:t>
            </a:r>
            <a:r>
              <a:rPr lang="it-IT" sz="3200" b="1" dirty="0">
                <a:solidFill>
                  <a:srgbClr val="005A82"/>
                </a:solidFill>
              </a:rPr>
              <a:t>100 report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rgbClr val="005A82"/>
                </a:solidFill>
              </a:rPr>
              <a:t>7 filtri di base </a:t>
            </a:r>
            <a:r>
              <a:rPr lang="it-IT" sz="3200" dirty="0">
                <a:solidFill>
                  <a:srgbClr val="005A82"/>
                </a:solidFill>
              </a:rPr>
              <a:t>(gruppo, società, data iniziale e finale di analisi, fonti dati, data inizio calcoli, prospettiva)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200" dirty="0">
                <a:solidFill>
                  <a:srgbClr val="005A82"/>
                </a:solidFill>
              </a:rPr>
              <a:t> </a:t>
            </a:r>
            <a:r>
              <a:rPr lang="it-IT" sz="3200" b="1" dirty="0">
                <a:solidFill>
                  <a:srgbClr val="005A82"/>
                </a:solidFill>
              </a:rPr>
              <a:t>30 possibili filtri di dettaglio</a:t>
            </a:r>
          </a:p>
        </p:txBody>
      </p:sp>
    </p:spTree>
    <p:extLst>
      <p:ext uri="{BB962C8B-B14F-4D97-AF65-F5344CB8AC3E}">
        <p14:creationId xmlns:p14="http://schemas.microsoft.com/office/powerpoint/2010/main" val="334239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e">
  <a:themeElements>
    <a:clrScheme name="Integrale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e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e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18" ma:contentTypeDescription="Creare un nuovo documento." ma:contentTypeScope="" ma:versionID="39b27e42f7fbcdf5e95667442a50e29b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c616ff919274e47da8f7fbcc9948fa07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eb3d2f5-dcc3-4eb9-a35c-859488b1aa66}" ma:internalName="TaxCatchAll" ma:showField="CatchAllData" ma:web="a31a84c1-c8ec-472e-a53f-9b5b116158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ae290a2d-1163-4cb5-8ea2-3b7d1dec80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e723c45-90f8-4a43-9f0b-1a5afe3d1975">
      <Terms xmlns="http://schemas.microsoft.com/office/infopath/2007/PartnerControls"/>
    </lcf76f155ced4ddcb4097134ff3c332f>
    <TaxCatchAll xmlns="a31a84c1-c8ec-472e-a53f-9b5b1161586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31985F2-349A-4325-AF36-21C7C563F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1a84c1-c8ec-472e-a53f-9b5b1161586e"/>
    <ds:schemaRef ds:uri="9e723c45-90f8-4a43-9f0b-1a5afe3d19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76B3DF-89D4-4681-BC46-321702E1C91F}">
  <ds:schemaRefs>
    <ds:schemaRef ds:uri="http://schemas.microsoft.com/office/2006/metadata/properties"/>
    <ds:schemaRef ds:uri="http://schemas.microsoft.com/office/infopath/2007/PartnerControls"/>
    <ds:schemaRef ds:uri="9e723c45-90f8-4a43-9f0b-1a5afe3d1975"/>
    <ds:schemaRef ds:uri="a31a84c1-c8ec-472e-a53f-9b5b1161586e"/>
  </ds:schemaRefs>
</ds:datastoreItem>
</file>

<file path=customXml/itemProps3.xml><?xml version="1.0" encoding="utf-8"?>
<ds:datastoreItem xmlns:ds="http://schemas.openxmlformats.org/officeDocument/2006/customXml" ds:itemID="{D151774D-E427-4503-93E6-241EF65AFE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623</Words>
  <Application>Microsoft Office PowerPoint</Application>
  <PresentationFormat>Widescreen</PresentationFormat>
  <Paragraphs>110</Paragraphs>
  <Slides>24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33" baseType="lpstr">
      <vt:lpstr>Aptos</vt:lpstr>
      <vt:lpstr>Arial</vt:lpstr>
      <vt:lpstr>Arial Narrow</vt:lpstr>
      <vt:lpstr>Calibri</vt:lpstr>
      <vt:lpstr>Symbol</vt:lpstr>
      <vt:lpstr>Tw Cen MT</vt:lpstr>
      <vt:lpstr>Tw Cen MT Condensed</vt:lpstr>
      <vt:lpstr>Wingdings 3</vt:lpstr>
      <vt:lpstr>Integrale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Riccardo Isola</dc:creator>
  <cp:lastModifiedBy>Amanda Marinoni</cp:lastModifiedBy>
  <cp:revision>95</cp:revision>
  <dcterms:created xsi:type="dcterms:W3CDTF">2020-10-01T20:01:45Z</dcterms:created>
  <dcterms:modified xsi:type="dcterms:W3CDTF">2024-10-29T07:39:31Z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0x010100A363DE0D8911384CAC7830D6C656503D</vt:lpwstr>
  </property>
  <property fmtid="{D5CDD505-2E9C-101B-9397-08002B2CF9AE}" pid="3" name="MediaServiceImageTags">
    <vt:lpwstr/>
  </property>
</Properties>
</file>