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2" r:id="rId13"/>
    <p:sldId id="269" r:id="rId14"/>
    <p:sldId id="273" r:id="rId15"/>
    <p:sldId id="275" r:id="rId16"/>
    <p:sldId id="276" r:id="rId17"/>
    <p:sldId id="289" r:id="rId18"/>
    <p:sldId id="277" r:id="rId19"/>
    <p:sldId id="279" r:id="rId20"/>
    <p:sldId id="291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77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8BB757-FF8F-4A20-9837-F383852185E2}" v="2" dt="2024-10-29T07:35:28.5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nda Marinoni" userId="01fb2de7-3cc9-4b09-af44-ea2dbc79b0c1" providerId="ADAL" clId="{C68BB757-FF8F-4A20-9837-F383852185E2}"/>
    <pc:docChg chg="custSel modSld">
      <pc:chgData name="Amanda Marinoni" userId="01fb2de7-3cc9-4b09-af44-ea2dbc79b0c1" providerId="ADAL" clId="{C68BB757-FF8F-4A20-9837-F383852185E2}" dt="2024-10-29T07:35:35.081" v="4" actId="478"/>
      <pc:docMkLst>
        <pc:docMk/>
      </pc:docMkLst>
      <pc:sldChg chg="delSp modSp mod delAnim">
        <pc:chgData name="Amanda Marinoni" userId="01fb2de7-3cc9-4b09-af44-ea2dbc79b0c1" providerId="ADAL" clId="{C68BB757-FF8F-4A20-9837-F383852185E2}" dt="2024-10-29T07:35:35.081" v="4" actId="478"/>
        <pc:sldMkLst>
          <pc:docMk/>
          <pc:sldMk cId="1143679558" sldId="257"/>
        </pc:sldMkLst>
        <pc:spChg chg="del mod">
          <ac:chgData name="Amanda Marinoni" userId="01fb2de7-3cc9-4b09-af44-ea2dbc79b0c1" providerId="ADAL" clId="{C68BB757-FF8F-4A20-9837-F383852185E2}" dt="2024-10-29T07:35:35.081" v="4" actId="478"/>
          <ac:spMkLst>
            <pc:docMk/>
            <pc:sldMk cId="1143679558" sldId="257"/>
            <ac:spMk id="18" creationId="{00000000-0000-0000-0000-000000000000}"/>
          </ac:spMkLst>
        </pc:spChg>
        <pc:spChg chg="del mod">
          <ac:chgData name="Amanda Marinoni" userId="01fb2de7-3cc9-4b09-af44-ea2dbc79b0c1" providerId="ADAL" clId="{C68BB757-FF8F-4A20-9837-F383852185E2}" dt="2024-10-29T07:35:27.090" v="2" actId="478"/>
          <ac:spMkLst>
            <pc:docMk/>
            <pc:sldMk cId="1143679558" sldId="257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1105A-6BC9-43D8-8264-8C5904BF41D3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47219-D7D3-4F14-8FF9-FDCEF790EC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7958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0038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4539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8693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4261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268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3668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719C523-FB1B-D04B-9939-3D64859B5556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1pPr>
            <a:lvl2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2pPr>
            <a:lvl3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3pPr>
            <a:lvl4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4pPr>
            <a:lvl5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it-IT" dirty="0"/>
              <a:t>Click to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62861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771677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224323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20858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>
  <p:cSld name="7_Titolo e contenuto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8"/>
          <p:cNvSpPr txBox="1"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666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FF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8154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00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7890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5626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8052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323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841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6722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5079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8736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5F556-E925-4A2A-BA86-F9FD6426C3FE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BC44-0A8C-4ADB-893C-3A8D598E2CC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187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7" r:id="rId16"/>
    <p:sldLayoutId id="214748367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png"/><Relationship Id="rId18" Type="http://schemas.openxmlformats.org/officeDocument/2006/relationships/image" Target="../media/image4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png"/><Relationship Id="rId17" Type="http://schemas.openxmlformats.org/officeDocument/2006/relationships/image" Target="../media/image44.jpeg"/><Relationship Id="rId2" Type="http://schemas.openxmlformats.org/officeDocument/2006/relationships/image" Target="../media/image29.jpeg"/><Relationship Id="rId16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jpeg"/><Relationship Id="rId1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9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hyperlink" Target="https://www.cia.gov/library/publications/the-world-factbook/flags/it-flag.html" TargetMode="External"/><Relationship Id="rId12" Type="http://schemas.openxmlformats.org/officeDocument/2006/relationships/hyperlink" Target="https://www.cia.gov/library/publications/the-world-factbook/flags/pl-flag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hyperlink" Target="https://www.cia.gov/library/publications/the-world-factbook/flags/si-flag.html" TargetMode="External"/><Relationship Id="rId15" Type="http://schemas.openxmlformats.org/officeDocument/2006/relationships/image" Target="../media/image3.sv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titled-3-azzurr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307"/>
            <a:ext cx="7393258" cy="6858000"/>
          </a:xfrm>
          <a:prstGeom prst="rect">
            <a:avLst/>
          </a:prstGeom>
        </p:spPr>
      </p:pic>
      <p:sp>
        <p:nvSpPr>
          <p:cNvPr id="10" name="Title 6"/>
          <p:cNvSpPr txBox="1"/>
          <p:nvPr/>
        </p:nvSpPr>
        <p:spPr>
          <a:xfrm>
            <a:off x="128932" y="0"/>
            <a:ext cx="5011238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rIns="22860" anchor="ctr">
            <a:spAutoFit/>
          </a:bodyPr>
          <a:lstStyle/>
          <a:p>
            <a:r>
              <a:rPr lang="it-IT" sz="3200" dirty="0">
                <a:solidFill>
                  <a:srgbClr val="8319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L’IA PER LEGGERE LE CARTELLE CLINICHE DEL PRONTO SOCCORSO E</a:t>
            </a:r>
          </a:p>
          <a:p>
            <a:r>
              <a:rPr lang="it-IT" sz="3200" dirty="0">
                <a:solidFill>
                  <a:srgbClr val="8319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TRASFORMARLE IN FONTI DI DATI PER LA RICERCA: </a:t>
            </a:r>
          </a:p>
          <a:p>
            <a:r>
              <a:rPr lang="it-IT" sz="3200" dirty="0">
                <a:solidFill>
                  <a:srgbClr val="8319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IL PROGETTO HORIZON</a:t>
            </a:r>
          </a:p>
          <a:p>
            <a:r>
              <a:rPr lang="it-IT" sz="3200" dirty="0">
                <a:solidFill>
                  <a:srgbClr val="8319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EUROPE eCREAM</a:t>
            </a:r>
            <a:endParaRPr lang="en-US" sz="3200" dirty="0">
              <a:solidFill>
                <a:srgbClr val="8319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28932" y="5302415"/>
            <a:ext cx="58594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Guido Bertolini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Dipartimento di Epidemiologia Medica</a:t>
            </a:r>
          </a:p>
          <a:p>
            <a:pPr algn="l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Istituto di Ricerche Farmacologiche Mario Negri IRCCS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A14CB27-5C77-6B1C-5889-EEC460D19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155646" y="872722"/>
            <a:ext cx="3745426" cy="137906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886" y="4760319"/>
            <a:ext cx="2245553" cy="471106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9643886" y="6601727"/>
            <a:ext cx="2514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 </a:t>
            </a:r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N. 1010557726</a:t>
            </a: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878" y="5307243"/>
            <a:ext cx="1648747" cy="48912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664" y="5872189"/>
            <a:ext cx="2177775" cy="572958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6E11B4E-86E6-4148-8E0B-70FB97561D56}"/>
              </a:ext>
            </a:extLst>
          </p:cNvPr>
          <p:cNvSpPr txBox="1"/>
          <p:nvPr/>
        </p:nvSpPr>
        <p:spPr>
          <a:xfrm>
            <a:off x="128932" y="6276176"/>
            <a:ext cx="1949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28 Ottobre 2024</a:t>
            </a:r>
          </a:p>
        </p:txBody>
      </p:sp>
      <p:pic>
        <p:nvPicPr>
          <p:cNvPr id="17" name="Immagine 1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033" y="4792366"/>
            <a:ext cx="1063775" cy="42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795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545315" y="59064"/>
            <a:ext cx="10972800" cy="874371"/>
          </a:xfrm>
        </p:spPr>
        <p:txBody>
          <a:bodyPr/>
          <a:lstStyle/>
          <a:p>
            <a:r>
              <a:rPr lang="en-US" sz="36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Towards eCREAM-LLM</a:t>
            </a:r>
          </a:p>
        </p:txBody>
      </p:sp>
      <p:graphicFrame>
        <p:nvGraphicFramePr>
          <p:cNvPr id="25" name="Table 12">
            <a:extLst>
              <a:ext uri="{FF2B5EF4-FFF2-40B4-BE49-F238E27FC236}">
                <a16:creationId xmlns:a16="http://schemas.microsoft.com/office/drawing/2014/main" id="{08A78CBE-6490-BF66-57A1-23E8568FFB5E}"/>
              </a:ext>
            </a:extLst>
          </p:cNvPr>
          <p:cNvGraphicFramePr>
            <a:graphicFrameLocks noGrp="1"/>
          </p:cNvGraphicFramePr>
          <p:nvPr/>
        </p:nvGraphicFramePr>
        <p:xfrm>
          <a:off x="3485101" y="689083"/>
          <a:ext cx="3433594" cy="20140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9454">
                  <a:extLst>
                    <a:ext uri="{9D8B030D-6E8A-4147-A177-3AD203B41FA5}">
                      <a16:colId xmlns:a16="http://schemas.microsoft.com/office/drawing/2014/main" val="3407289033"/>
                    </a:ext>
                  </a:extLst>
                </a:gridCol>
                <a:gridCol w="2014140">
                  <a:extLst>
                    <a:ext uri="{9D8B030D-6E8A-4147-A177-3AD203B41FA5}">
                      <a16:colId xmlns:a16="http://schemas.microsoft.com/office/drawing/2014/main" val="1566239260"/>
                    </a:ext>
                  </a:extLst>
                </a:gridCol>
              </a:tblGrid>
              <a:tr h="424522"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971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212031"/>
                  </a:ext>
                </a:extLst>
              </a:tr>
              <a:tr h="548944"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65443"/>
                  </a:ext>
                </a:extLst>
              </a:tr>
              <a:tr h="669702">
                <a:tc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437658"/>
                  </a:ext>
                </a:extLst>
              </a:tr>
            </a:tbl>
          </a:graphicData>
        </a:graphic>
      </p:graphicFrame>
      <p:grpSp>
        <p:nvGrpSpPr>
          <p:cNvPr id="27" name="Group 37">
            <a:extLst>
              <a:ext uri="{FF2B5EF4-FFF2-40B4-BE49-F238E27FC236}">
                <a16:creationId xmlns:a16="http://schemas.microsoft.com/office/drawing/2014/main" id="{9E0617EE-A909-91B2-6AEF-4274FD5D9754}"/>
              </a:ext>
            </a:extLst>
          </p:cNvPr>
          <p:cNvGrpSpPr/>
          <p:nvPr/>
        </p:nvGrpSpPr>
        <p:grpSpPr>
          <a:xfrm>
            <a:off x="3529334" y="749289"/>
            <a:ext cx="3732410" cy="5987434"/>
            <a:chOff x="8481683" y="2100584"/>
            <a:chExt cx="3732410" cy="6169683"/>
          </a:xfrm>
        </p:grpSpPr>
        <p:grpSp>
          <p:nvGrpSpPr>
            <p:cNvPr id="28" name="Group 25">
              <a:extLst>
                <a:ext uri="{FF2B5EF4-FFF2-40B4-BE49-F238E27FC236}">
                  <a16:creationId xmlns:a16="http://schemas.microsoft.com/office/drawing/2014/main" id="{BA3A9803-F22A-C92B-7133-41CCBC080530}"/>
                </a:ext>
              </a:extLst>
            </p:cNvPr>
            <p:cNvGrpSpPr/>
            <p:nvPr/>
          </p:nvGrpSpPr>
          <p:grpSpPr>
            <a:xfrm>
              <a:off x="8481684" y="2100585"/>
              <a:ext cx="3732409" cy="6169682"/>
              <a:chOff x="8479565" y="2075833"/>
              <a:chExt cx="3561386" cy="6547818"/>
            </a:xfrm>
          </p:grpSpPr>
          <p:grpSp>
            <p:nvGrpSpPr>
              <p:cNvPr id="32" name="Group 14">
                <a:extLst>
                  <a:ext uri="{FF2B5EF4-FFF2-40B4-BE49-F238E27FC236}">
                    <a16:creationId xmlns:a16="http://schemas.microsoft.com/office/drawing/2014/main" id="{29814387-0614-A038-E070-34A495109171}"/>
                  </a:ext>
                </a:extLst>
              </p:cNvPr>
              <p:cNvGrpSpPr/>
              <p:nvPr/>
            </p:nvGrpSpPr>
            <p:grpSpPr>
              <a:xfrm>
                <a:off x="8562586" y="2621190"/>
                <a:ext cx="3478365" cy="1919473"/>
                <a:chOff x="2356938" y="4306465"/>
                <a:chExt cx="3478365" cy="1919473"/>
              </a:xfrm>
            </p:grpSpPr>
            <p:pic>
              <p:nvPicPr>
                <p:cNvPr id="35" name="Picture 8">
                  <a:extLst>
                    <a:ext uri="{FF2B5EF4-FFF2-40B4-BE49-F238E27FC236}">
                      <a16:creationId xmlns:a16="http://schemas.microsoft.com/office/drawing/2014/main" id="{D759B34B-B6E7-C3D0-710F-6144BA44D4A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72671" y="4400633"/>
                  <a:ext cx="860707" cy="1743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6" name="Picture 10">
                  <a:extLst>
                    <a:ext uri="{FF2B5EF4-FFF2-40B4-BE49-F238E27FC236}">
                      <a16:creationId xmlns:a16="http://schemas.microsoft.com/office/drawing/2014/main" id="{380DCB60-4502-945E-CD72-6D8FE4041CA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5912" b="26692"/>
                <a:stretch/>
              </p:blipFill>
              <p:spPr bwMode="auto">
                <a:xfrm>
                  <a:off x="2356938" y="4763379"/>
                  <a:ext cx="939800" cy="247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7" name="Picture 12" descr="Stanford-Alpaca">
                  <a:extLst>
                    <a:ext uri="{FF2B5EF4-FFF2-40B4-BE49-F238E27FC236}">
                      <a16:creationId xmlns:a16="http://schemas.microsoft.com/office/drawing/2014/main" id="{FB891D64-EBDD-185F-04CA-59F52445768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16468" y="5096101"/>
                  <a:ext cx="792657" cy="4851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" name="Picture 14" descr="Brand assets - Hugging Face">
                  <a:extLst>
                    <a:ext uri="{FF2B5EF4-FFF2-40B4-BE49-F238E27FC236}">
                      <a16:creationId xmlns:a16="http://schemas.microsoft.com/office/drawing/2014/main" id="{907D0DD2-494F-E2C9-4C8E-AEBD8E04629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6465" y="5597692"/>
                  <a:ext cx="625351" cy="62824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9" name="Group 13">
                  <a:extLst>
                    <a:ext uri="{FF2B5EF4-FFF2-40B4-BE49-F238E27FC236}">
                      <a16:creationId xmlns:a16="http://schemas.microsoft.com/office/drawing/2014/main" id="{4C08554B-0692-3D30-7A81-C73918DFFE20}"/>
                    </a:ext>
                  </a:extLst>
                </p:cNvPr>
                <p:cNvGrpSpPr/>
                <p:nvPr/>
              </p:nvGrpSpPr>
              <p:grpSpPr>
                <a:xfrm>
                  <a:off x="3201272" y="4306465"/>
                  <a:ext cx="2634031" cy="1790608"/>
                  <a:chOff x="262597" y="6870032"/>
                  <a:chExt cx="2634031" cy="1790608"/>
                </a:xfrm>
              </p:grpSpPr>
              <p:sp>
                <p:nvSpPr>
                  <p:cNvPr id="40" name="TextBox 7">
                    <a:extLst>
                      <a:ext uri="{FF2B5EF4-FFF2-40B4-BE49-F238E27FC236}">
                        <a16:creationId xmlns:a16="http://schemas.microsoft.com/office/drawing/2014/main" id="{86195E4B-A897-5AEC-D99F-477C307B4246}"/>
                      </a:ext>
                    </a:extLst>
                  </p:cNvPr>
                  <p:cNvSpPr txBox="1"/>
                  <p:nvPr/>
                </p:nvSpPr>
                <p:spPr>
                  <a:xfrm>
                    <a:off x="429467" y="6870032"/>
                    <a:ext cx="2467161" cy="37024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IT" sz="1400" dirty="0">
                        <a:solidFill>
                          <a:srgbClr val="000000"/>
                        </a:solidFill>
                      </a:rPr>
                      <a:t>       </a:t>
                    </a:r>
                    <a:r>
                      <a:rPr lang="en-IT" sz="1600" b="0" i="0" dirty="0">
                        <a:solidFill>
                          <a:srgbClr val="50A28D"/>
                        </a:solidFill>
                        <a:effectLst/>
                      </a:rPr>
                      <a:t>L</a:t>
                    </a:r>
                    <a:r>
                      <a:rPr lang="it-IT" sz="1600" b="0" i="0" dirty="0">
                        <a:solidFill>
                          <a:srgbClr val="50A28D"/>
                        </a:solidFill>
                        <a:effectLst/>
                      </a:rPr>
                      <a:t>L</a:t>
                    </a:r>
                    <a:r>
                      <a:rPr lang="en-IT" sz="1600" b="0" i="0" dirty="0">
                        <a:solidFill>
                          <a:srgbClr val="50A28D"/>
                        </a:solidFill>
                        <a:effectLst/>
                      </a:rPr>
                      <a:t>aMA</a:t>
                    </a:r>
                    <a:r>
                      <a:rPr lang="it-IT" sz="1600" b="0" i="0" dirty="0">
                        <a:solidFill>
                          <a:srgbClr val="50A28D"/>
                        </a:solidFill>
                        <a:effectLst/>
                      </a:rPr>
                      <a:t>-</a:t>
                    </a:r>
                    <a:r>
                      <a:rPr lang="en-IT" sz="1600" b="0" i="0" dirty="0">
                        <a:solidFill>
                          <a:srgbClr val="50A28D"/>
                        </a:solidFill>
                        <a:effectLst/>
                      </a:rPr>
                      <a:t>2</a:t>
                    </a:r>
                    <a:endParaRPr lang="en-IT" sz="1400" dirty="0"/>
                  </a:p>
                </p:txBody>
              </p:sp>
              <p:pic>
                <p:nvPicPr>
                  <p:cNvPr id="41" name="Picture 16" descr="Stanford-Alpaca">
                    <a:extLst>
                      <a:ext uri="{FF2B5EF4-FFF2-40B4-BE49-F238E27FC236}">
                        <a16:creationId xmlns:a16="http://schemas.microsoft.com/office/drawing/2014/main" id="{E3922DF5-946E-F4D5-3E4C-F3D184DC4FE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02493" y="7691363"/>
                    <a:ext cx="427493" cy="43179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42" name="TextBox 10">
                    <a:extLst>
                      <a:ext uri="{FF2B5EF4-FFF2-40B4-BE49-F238E27FC236}">
                        <a16:creationId xmlns:a16="http://schemas.microsoft.com/office/drawing/2014/main" id="{13FEEAC8-E28D-09AE-50F7-6AE9564B0C32}"/>
                      </a:ext>
                    </a:extLst>
                  </p:cNvPr>
                  <p:cNvSpPr txBox="1"/>
                  <p:nvPr/>
                </p:nvSpPr>
                <p:spPr>
                  <a:xfrm>
                    <a:off x="262597" y="7255466"/>
                    <a:ext cx="1540490" cy="4038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IT" b="0" i="0" dirty="0">
                        <a:solidFill>
                          <a:srgbClr val="000000"/>
                        </a:solidFill>
                        <a:effectLst/>
                      </a:rPr>
                      <a:t> </a:t>
                    </a:r>
                    <a:r>
                      <a:rPr lang="en-IT" sz="1600" b="0" i="0" dirty="0">
                        <a:solidFill>
                          <a:srgbClr val="FF6666"/>
                        </a:solidFill>
                        <a:effectLst/>
                      </a:rPr>
                      <a:t>Claude</a:t>
                    </a:r>
                    <a:endParaRPr lang="en-IT" sz="1050" dirty="0"/>
                  </a:p>
                </p:txBody>
              </p:sp>
              <p:sp>
                <p:nvSpPr>
                  <p:cNvPr id="43" name="TextBox 11">
                    <a:extLst>
                      <a:ext uri="{FF2B5EF4-FFF2-40B4-BE49-F238E27FC236}">
                        <a16:creationId xmlns:a16="http://schemas.microsoft.com/office/drawing/2014/main" id="{281284ED-0530-B653-EA13-E36DA2EA61F8}"/>
                      </a:ext>
                    </a:extLst>
                  </p:cNvPr>
                  <p:cNvSpPr txBox="1"/>
                  <p:nvPr/>
                </p:nvSpPr>
                <p:spPr>
                  <a:xfrm>
                    <a:off x="318199" y="8256741"/>
                    <a:ext cx="1540488" cy="4038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IT" b="0" i="0" dirty="0">
                        <a:solidFill>
                          <a:srgbClr val="000000"/>
                        </a:solidFill>
                        <a:effectLst/>
                      </a:rPr>
                      <a:t> </a:t>
                    </a:r>
                    <a:r>
                      <a:rPr lang="en-IT" sz="1600" b="0" i="0" dirty="0">
                        <a:solidFill>
                          <a:srgbClr val="0070C0"/>
                        </a:solidFill>
                        <a:effectLst/>
                      </a:rPr>
                      <a:t>Falcon</a:t>
                    </a:r>
                    <a:endParaRPr lang="en-IT" sz="1400" dirty="0"/>
                  </a:p>
                </p:txBody>
              </p:sp>
              <p:sp>
                <p:nvSpPr>
                  <p:cNvPr id="69" name="TextBox 10">
                    <a:extLst>
                      <a:ext uri="{FF2B5EF4-FFF2-40B4-BE49-F238E27FC236}">
                        <a16:creationId xmlns:a16="http://schemas.microsoft.com/office/drawing/2014/main" id="{13FEEAC8-E28D-09AE-50F7-6AE9564B0C32}"/>
                      </a:ext>
                    </a:extLst>
                  </p:cNvPr>
                  <p:cNvSpPr txBox="1"/>
                  <p:nvPr/>
                </p:nvSpPr>
                <p:spPr>
                  <a:xfrm>
                    <a:off x="797842" y="7690520"/>
                    <a:ext cx="1540490" cy="4038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IT" b="1" i="0" dirty="0">
                        <a:solidFill>
                          <a:srgbClr val="C00000"/>
                        </a:solidFill>
                        <a:effectLst/>
                      </a:rPr>
                      <a:t> </a:t>
                    </a:r>
                    <a:r>
                      <a:rPr lang="it-IT" sz="1600" b="1" i="0" dirty="0">
                        <a:solidFill>
                          <a:srgbClr val="C00000"/>
                        </a:solidFill>
                        <a:effectLst/>
                      </a:rPr>
                      <a:t>Alpaca</a:t>
                    </a:r>
                    <a:endParaRPr lang="en-IT" sz="105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cxnSp>
            <p:nvCxnSpPr>
              <p:cNvPr id="33" name="Straight Connector 16">
                <a:extLst>
                  <a:ext uri="{FF2B5EF4-FFF2-40B4-BE49-F238E27FC236}">
                    <a16:creationId xmlns:a16="http://schemas.microsoft.com/office/drawing/2014/main" id="{92282C30-ABAB-4068-C4D0-6EF4C17F3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70533" y="2075833"/>
                <a:ext cx="69817" cy="6547818"/>
              </a:xfrm>
              <a:prstGeom prst="line">
                <a:avLst/>
              </a:prstGeom>
              <a:ln>
                <a:solidFill>
                  <a:srgbClr val="7BA7A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20">
                <a:extLst>
                  <a:ext uri="{FF2B5EF4-FFF2-40B4-BE49-F238E27FC236}">
                    <a16:creationId xmlns:a16="http://schemas.microsoft.com/office/drawing/2014/main" id="{27D87993-14AC-BECD-4655-1F854FA3A1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79565" y="3389454"/>
                <a:ext cx="3159209" cy="0"/>
              </a:xfrm>
              <a:prstGeom prst="line">
                <a:avLst/>
              </a:prstGeom>
              <a:ln>
                <a:solidFill>
                  <a:srgbClr val="7BA7A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Picture 2" descr="Come Nvidia usa il GPT-4 per migliorare l'intelligenza artificiale in  Minecraft - Tecnologia Periodico Daily">
              <a:extLst>
                <a:ext uri="{FF2B5EF4-FFF2-40B4-BE49-F238E27FC236}">
                  <a16:creationId xmlns:a16="http://schemas.microsoft.com/office/drawing/2014/main" id="{F29C8727-75AC-0469-C0B2-A13A432A2A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3093" y="2104402"/>
              <a:ext cx="690300" cy="388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 descr="10 casi d'uso di ChatGPT AI-marketing con esempi pratici - Agenzia Digital  Marketing Milano">
              <a:extLst>
                <a:ext uri="{FF2B5EF4-FFF2-40B4-BE49-F238E27FC236}">
                  <a16:creationId xmlns:a16="http://schemas.microsoft.com/office/drawing/2014/main" id="{255365EB-0B35-F8C6-3D38-E0AEBDE55F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59812" y="2100584"/>
              <a:ext cx="634310" cy="388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8" descr="OpenAI Logo PNG vector in SVG, PDF, AI, CDR format">
              <a:extLst>
                <a:ext uri="{FF2B5EF4-FFF2-40B4-BE49-F238E27FC236}">
                  <a16:creationId xmlns:a16="http://schemas.microsoft.com/office/drawing/2014/main" id="{17980233-B370-38BF-586B-EB16269BD5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39" t="38569" r="5755" b="38217"/>
            <a:stretch/>
          </p:blipFill>
          <p:spPr bwMode="auto">
            <a:xfrm>
              <a:off x="8481683" y="2235243"/>
              <a:ext cx="1308138" cy="279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TextBox 52">
            <a:extLst>
              <a:ext uri="{FF2B5EF4-FFF2-40B4-BE49-F238E27FC236}">
                <a16:creationId xmlns:a16="http://schemas.microsoft.com/office/drawing/2014/main" id="{D4A6F230-3418-B941-F977-472B0C0C3D2C}"/>
              </a:ext>
            </a:extLst>
          </p:cNvPr>
          <p:cNvSpPr txBox="1"/>
          <p:nvPr/>
        </p:nvSpPr>
        <p:spPr>
          <a:xfrm>
            <a:off x="4266738" y="2522988"/>
            <a:ext cx="5707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050"/>
              <a:t>Open</a:t>
            </a:r>
          </a:p>
          <a:p>
            <a:pPr algn="l"/>
            <a:r>
              <a:rPr lang="en-IT" sz="1050"/>
              <a:t>Source</a:t>
            </a:r>
          </a:p>
        </p:txBody>
      </p:sp>
      <p:cxnSp>
        <p:nvCxnSpPr>
          <p:cNvPr id="47" name="Straight Connector 57">
            <a:extLst>
              <a:ext uri="{FF2B5EF4-FFF2-40B4-BE49-F238E27FC236}">
                <a16:creationId xmlns:a16="http://schemas.microsoft.com/office/drawing/2014/main" id="{06A3214C-9AEA-CE20-FD52-0921D9F334A2}"/>
              </a:ext>
            </a:extLst>
          </p:cNvPr>
          <p:cNvCxnSpPr>
            <a:cxnSpLocks/>
          </p:cNvCxnSpPr>
          <p:nvPr/>
        </p:nvCxnSpPr>
        <p:spPr>
          <a:xfrm>
            <a:off x="3529337" y="1609405"/>
            <a:ext cx="3310919" cy="0"/>
          </a:xfrm>
          <a:prstGeom prst="line">
            <a:avLst/>
          </a:prstGeom>
          <a:ln>
            <a:solidFill>
              <a:srgbClr val="7BA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58">
            <a:extLst>
              <a:ext uri="{FF2B5EF4-FFF2-40B4-BE49-F238E27FC236}">
                <a16:creationId xmlns:a16="http://schemas.microsoft.com/office/drawing/2014/main" id="{BB1799CE-A013-3AF3-DB1F-B1311F86775A}"/>
              </a:ext>
            </a:extLst>
          </p:cNvPr>
          <p:cNvCxnSpPr>
            <a:cxnSpLocks/>
          </p:cNvCxnSpPr>
          <p:nvPr/>
        </p:nvCxnSpPr>
        <p:spPr>
          <a:xfrm>
            <a:off x="3529334" y="2436713"/>
            <a:ext cx="3310919" cy="0"/>
          </a:xfrm>
          <a:prstGeom prst="line">
            <a:avLst/>
          </a:prstGeom>
          <a:ln>
            <a:solidFill>
              <a:srgbClr val="7BA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58">
            <a:extLst>
              <a:ext uri="{FF2B5EF4-FFF2-40B4-BE49-F238E27FC236}">
                <a16:creationId xmlns:a16="http://schemas.microsoft.com/office/drawing/2014/main" id="{BB1799CE-A013-3AF3-DB1F-B1311F86775A}"/>
              </a:ext>
            </a:extLst>
          </p:cNvPr>
          <p:cNvCxnSpPr>
            <a:cxnSpLocks/>
          </p:cNvCxnSpPr>
          <p:nvPr/>
        </p:nvCxnSpPr>
        <p:spPr>
          <a:xfrm>
            <a:off x="3529334" y="3100947"/>
            <a:ext cx="3310919" cy="0"/>
          </a:xfrm>
          <a:prstGeom prst="line">
            <a:avLst/>
          </a:prstGeom>
          <a:ln>
            <a:solidFill>
              <a:srgbClr val="7BA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production-media.paperswithcode.com/methods/new_text_to_text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744" y="3169995"/>
            <a:ext cx="1489018" cy="50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ettangolo 51"/>
          <p:cNvSpPr/>
          <p:nvPr/>
        </p:nvSpPr>
        <p:spPr>
          <a:xfrm>
            <a:off x="5426126" y="4088685"/>
            <a:ext cx="10021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Med-PaLM</a:t>
            </a:r>
            <a:endParaRPr lang="it-IT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8" name="Picture 4" descr="Googl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839" y="3686533"/>
            <a:ext cx="942282" cy="30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c/ca/Google_PaLM_Logo.svg/120px-Google_PaLM_Logo.svg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32" y="3866393"/>
            <a:ext cx="418598" cy="41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ttangolo 58"/>
          <p:cNvSpPr/>
          <p:nvPr/>
        </p:nvSpPr>
        <p:spPr>
          <a:xfrm>
            <a:off x="5435385" y="3816280"/>
            <a:ext cx="62068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PaLM</a:t>
            </a:r>
            <a:endParaRPr lang="it-IT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0" name="Straight Connector 57">
            <a:extLst>
              <a:ext uri="{FF2B5EF4-FFF2-40B4-BE49-F238E27FC236}">
                <a16:creationId xmlns:a16="http://schemas.microsoft.com/office/drawing/2014/main" id="{06A3214C-9AEA-CE20-FD52-0921D9F334A2}"/>
              </a:ext>
            </a:extLst>
          </p:cNvPr>
          <p:cNvCxnSpPr>
            <a:cxnSpLocks/>
          </p:cNvCxnSpPr>
          <p:nvPr/>
        </p:nvCxnSpPr>
        <p:spPr>
          <a:xfrm>
            <a:off x="3529337" y="1237966"/>
            <a:ext cx="3310919" cy="0"/>
          </a:xfrm>
          <a:prstGeom prst="line">
            <a:avLst/>
          </a:prstGeom>
          <a:ln>
            <a:solidFill>
              <a:srgbClr val="7BA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Parentesi graffa chiusa 54"/>
          <p:cNvSpPr/>
          <p:nvPr/>
        </p:nvSpPr>
        <p:spPr>
          <a:xfrm>
            <a:off x="7129507" y="624712"/>
            <a:ext cx="491705" cy="6000137"/>
          </a:xfrm>
          <a:prstGeom prst="rightBrace">
            <a:avLst>
              <a:gd name="adj1" fmla="val 66228"/>
              <a:gd name="adj2" fmla="val 50000"/>
            </a:avLst>
          </a:prstGeom>
          <a:ln w="28575">
            <a:solidFill>
              <a:srgbClr val="5E77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8" name="Immagine 5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46203" y="3190570"/>
            <a:ext cx="2021764" cy="814212"/>
          </a:xfrm>
          <a:prstGeom prst="rect">
            <a:avLst/>
          </a:prstGeom>
        </p:spPr>
      </p:pic>
      <p:sp>
        <p:nvSpPr>
          <p:cNvPr id="61" name="CasellaDiTesto 60"/>
          <p:cNvSpPr txBox="1"/>
          <p:nvPr/>
        </p:nvSpPr>
        <p:spPr>
          <a:xfrm>
            <a:off x="9609081" y="3245545"/>
            <a:ext cx="1794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Dubai Light" panose="020B0303030403030204" pitchFamily="34" charset="-78"/>
                <a:cs typeface="Dubai Light" panose="020B0303030403030204" pitchFamily="34" charset="-78"/>
              </a:rPr>
              <a:t>-LLM</a:t>
            </a:r>
            <a:endParaRPr lang="it-IT" sz="2000" dirty="0">
              <a:latin typeface="Dubai Light" panose="020B0303030403030204" pitchFamily="34" charset="-78"/>
              <a:cs typeface="Dubai Light" panose="020B0303030403030204" pitchFamily="34" charset="-78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853" y="4521512"/>
            <a:ext cx="1154920" cy="372095"/>
          </a:xfrm>
          <a:prstGeom prst="rect">
            <a:avLst/>
          </a:prstGeom>
        </p:spPr>
      </p:pic>
      <p:pic>
        <p:nvPicPr>
          <p:cNvPr id="1025" name="Picture 1" descr="@epfLL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95" y="4381073"/>
            <a:ext cx="645527" cy="64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144074" y="4471832"/>
            <a:ext cx="914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epfLLM</a:t>
            </a: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392" y="5171140"/>
            <a:ext cx="679985" cy="294904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5681044" y="5177417"/>
            <a:ext cx="6461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 err="1">
                <a:solidFill>
                  <a:srgbClr val="5E777A"/>
                </a:solidFill>
              </a:rPr>
              <a:t>Mixtral</a:t>
            </a:r>
            <a:endParaRPr lang="it-IT" sz="1200" b="1" dirty="0">
              <a:solidFill>
                <a:srgbClr val="5E777A"/>
              </a:solidFill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64" y="4930690"/>
            <a:ext cx="1390384" cy="768855"/>
          </a:xfrm>
          <a:prstGeom prst="rect">
            <a:avLst/>
          </a:prstGeom>
        </p:spPr>
      </p:pic>
      <p:cxnSp>
        <p:nvCxnSpPr>
          <p:cNvPr id="51" name="Straight Connector 58">
            <a:extLst>
              <a:ext uri="{FF2B5EF4-FFF2-40B4-BE49-F238E27FC236}">
                <a16:creationId xmlns:a16="http://schemas.microsoft.com/office/drawing/2014/main" id="{BB1799CE-A013-3AF3-DB1F-B1311F86775A}"/>
              </a:ext>
            </a:extLst>
          </p:cNvPr>
          <p:cNvCxnSpPr>
            <a:cxnSpLocks/>
          </p:cNvCxnSpPr>
          <p:nvPr/>
        </p:nvCxnSpPr>
        <p:spPr>
          <a:xfrm>
            <a:off x="3529334" y="4450325"/>
            <a:ext cx="3310919" cy="0"/>
          </a:xfrm>
          <a:prstGeom prst="line">
            <a:avLst/>
          </a:prstGeom>
          <a:ln>
            <a:solidFill>
              <a:srgbClr val="7BA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8">
            <a:extLst>
              <a:ext uri="{FF2B5EF4-FFF2-40B4-BE49-F238E27FC236}">
                <a16:creationId xmlns:a16="http://schemas.microsoft.com/office/drawing/2014/main" id="{BB1799CE-A013-3AF3-DB1F-B1311F86775A}"/>
              </a:ext>
            </a:extLst>
          </p:cNvPr>
          <p:cNvCxnSpPr>
            <a:cxnSpLocks/>
          </p:cNvCxnSpPr>
          <p:nvPr/>
        </p:nvCxnSpPr>
        <p:spPr>
          <a:xfrm>
            <a:off x="3529334" y="5031698"/>
            <a:ext cx="3310919" cy="0"/>
          </a:xfrm>
          <a:prstGeom prst="line">
            <a:avLst/>
          </a:prstGeom>
          <a:ln>
            <a:solidFill>
              <a:srgbClr val="7BA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magin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420" y="5679011"/>
            <a:ext cx="1182783" cy="355908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3798176" y="5699545"/>
            <a:ext cx="1130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Qwen</a:t>
            </a:r>
            <a:endParaRPr lang="it-IT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7" name="CasellaDiTesto 66"/>
          <p:cNvSpPr txBox="1"/>
          <p:nvPr/>
        </p:nvSpPr>
        <p:spPr>
          <a:xfrm>
            <a:off x="3909251" y="6255518"/>
            <a:ext cx="1130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…</a:t>
            </a:r>
          </a:p>
        </p:txBody>
      </p:sp>
      <p:sp>
        <p:nvSpPr>
          <p:cNvPr id="68" name="CasellaDiTesto 67"/>
          <p:cNvSpPr txBox="1"/>
          <p:nvPr/>
        </p:nvSpPr>
        <p:spPr>
          <a:xfrm>
            <a:off x="5221237" y="6255518"/>
            <a:ext cx="1130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3872152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99871" y="206803"/>
            <a:ext cx="10972800" cy="87437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E3C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Dataset</a:t>
            </a:r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</a:t>
            </a:r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Entity</a:t>
            </a:r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Detection</a:t>
            </a:r>
            <a:endParaRPr lang="it-IT" sz="3200" dirty="0">
              <a:solidFill>
                <a:srgbClr val="FF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oogle Shape;372;g2de70a61c0c_1_10"/>
          <p:cNvGraphicFramePr/>
          <p:nvPr/>
        </p:nvGraphicFramePr>
        <p:xfrm>
          <a:off x="2044542" y="2036645"/>
          <a:ext cx="7883458" cy="342117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15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5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3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556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Model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Size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Italian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English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78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P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R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F1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P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R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F1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02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mT5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63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49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55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74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Llama-2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65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>
                          <a:latin typeface="+mn-lt"/>
                        </a:rPr>
                        <a:t>67</a:t>
                      </a:r>
                      <a:endParaRPr sz="160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52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Llama-2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13B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68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71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Mistral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59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66 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2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Qwen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77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62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69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Qwen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14B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73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73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195813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2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</p:spPr>
        <p:txBody>
          <a:bodyPr/>
          <a:lstStyle/>
          <a:p>
            <a:r>
              <a:rPr lang="en-US" sz="36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development of the eCREAM-LLM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99248" y="2666013"/>
            <a:ext cx="132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LLM-1.0</a:t>
            </a:r>
          </a:p>
        </p:txBody>
      </p:sp>
      <p:cxnSp>
        <p:nvCxnSpPr>
          <p:cNvPr id="9" name="Connettore 2 8"/>
          <p:cNvCxnSpPr>
            <a:stCxn id="7" idx="3"/>
            <a:endCxn id="10" idx="1"/>
          </p:cNvCxnSpPr>
          <p:nvPr/>
        </p:nvCxnSpPr>
        <p:spPr>
          <a:xfrm>
            <a:off x="2026024" y="2896846"/>
            <a:ext cx="15319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3557992" y="2666013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LLM-2.0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356976" y="1276349"/>
            <a:ext cx="2011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set (billions)</a:t>
            </a:r>
            <a:r>
              <a:rPr lang="en-US" b="1" dirty="0"/>
              <a:t> </a:t>
            </a:r>
            <a:r>
              <a:rPr lang="en-US" dirty="0"/>
              <a:t>of </a:t>
            </a:r>
            <a:r>
              <a:rPr lang="en-US" b="1" dirty="0"/>
              <a:t>texts in the medical domain</a:t>
            </a:r>
            <a:endParaRPr lang="en-US" dirty="0">
              <a:latin typeface="Montserrat" pitchFamily="2" charset="77"/>
            </a:endParaRPr>
          </a:p>
        </p:txBody>
      </p:sp>
      <p:cxnSp>
        <p:nvCxnSpPr>
          <p:cNvPr id="57" name="Connettore 2 56"/>
          <p:cNvCxnSpPr>
            <a:stCxn id="15" idx="2"/>
            <a:endCxn id="7" idx="0"/>
          </p:cNvCxnSpPr>
          <p:nvPr/>
        </p:nvCxnSpPr>
        <p:spPr>
          <a:xfrm>
            <a:off x="1362636" y="2199679"/>
            <a:ext cx="0" cy="4663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-101075" y="2142793"/>
            <a:ext cx="1455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6666"/>
                </a:solidFill>
                <a:latin typeface="Montserrat" pitchFamily="2" charset="77"/>
              </a:rPr>
              <a:t>pre-training on domain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530532" y="3200400"/>
            <a:ext cx="1664208" cy="704088"/>
          </a:xfrm>
          <a:prstGeom prst="rect">
            <a:avLst/>
          </a:prstGeom>
          <a:solidFill>
            <a:srgbClr val="FFC000"/>
          </a:solidFill>
          <a:ln w="38100">
            <a:solidFill>
              <a:srgbClr val="869F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Pre-trained Open source model</a:t>
            </a:r>
          </a:p>
        </p:txBody>
      </p:sp>
    </p:spTree>
    <p:extLst>
      <p:ext uri="{BB962C8B-B14F-4D97-AF65-F5344CB8AC3E}">
        <p14:creationId xmlns:p14="http://schemas.microsoft.com/office/powerpoint/2010/main" val="8316871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Training an LLM, </a:t>
            </a:r>
            <a:r>
              <a:rPr lang="it-IT" dirty="0" err="1"/>
              <a:t>next-token</a:t>
            </a:r>
            <a:r>
              <a:rPr lang="it-IT" dirty="0"/>
              <a:t> </a:t>
            </a:r>
            <a:r>
              <a:rPr lang="it-IT" dirty="0" err="1"/>
              <a:t>prediction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410" y="1161751"/>
            <a:ext cx="4120830" cy="567037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3033795" y="3390180"/>
            <a:ext cx="5385586" cy="3467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675888" y="1956816"/>
            <a:ext cx="3959352" cy="126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3675888" y="1135873"/>
            <a:ext cx="3959352" cy="126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33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Training an LLM, </a:t>
            </a:r>
            <a:r>
              <a:rPr lang="it-IT" dirty="0" err="1"/>
              <a:t>next-token</a:t>
            </a:r>
            <a:r>
              <a:rPr lang="it-IT" dirty="0"/>
              <a:t> </a:t>
            </a:r>
            <a:r>
              <a:rPr lang="it-IT" dirty="0" err="1"/>
              <a:t>prediction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536" y="1169115"/>
            <a:ext cx="3664664" cy="5678516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2484783" y="3218687"/>
            <a:ext cx="7225482" cy="3628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68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99871" y="206803"/>
            <a:ext cx="10972800" cy="87437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E3C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Dataset</a:t>
            </a:r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</a:t>
            </a:r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Entity</a:t>
            </a:r>
            <a:r>
              <a:rPr lang="it-IT" sz="32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Detection</a:t>
            </a:r>
            <a:endParaRPr lang="it-IT" sz="3200" dirty="0">
              <a:solidFill>
                <a:srgbClr val="FF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oogle Shape;372;g2de70a61c0c_1_10"/>
          <p:cNvGraphicFramePr/>
          <p:nvPr/>
        </p:nvGraphicFramePr>
        <p:xfrm>
          <a:off x="2044542" y="1864559"/>
          <a:ext cx="7883458" cy="385551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15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5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3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556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Model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Size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Italian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English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78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P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R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F1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P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R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F1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02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mT5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63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49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55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31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Med-mT5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61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u="none" strike="noStrike" cap="none" dirty="0">
                          <a:latin typeface="+mn-lt"/>
                        </a:rPr>
                        <a:t>68</a:t>
                      </a:r>
                      <a:endParaRPr sz="1600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it-IT" sz="1600" b="1" u="none" strike="noStrike" cap="none" dirty="0">
                          <a:latin typeface="+mn-lt"/>
                        </a:rPr>
                        <a:t>64</a:t>
                      </a:r>
                      <a:endParaRPr sz="1600" b="1" u="none" strike="noStrike" cap="none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53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66</a:t>
                      </a:r>
                      <a:endParaRPr lang="it-IT" sz="1600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</a:t>
                      </a:r>
                      <a:endParaRPr lang="it-IT" sz="1600" b="1" dirty="0">
                        <a:effectLst/>
                        <a:latin typeface="+mn-lt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74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Llama-2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65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>
                          <a:latin typeface="+mn-lt"/>
                        </a:rPr>
                        <a:t>67</a:t>
                      </a:r>
                      <a:endParaRPr sz="160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52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Llama-2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13B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68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71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Mistral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59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66 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2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Qwen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77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62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69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 err="1">
                          <a:latin typeface="+mn-lt"/>
                        </a:rPr>
                        <a:t>Qwen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14B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-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74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dirty="0">
                          <a:latin typeface="+mn-lt"/>
                        </a:rPr>
                        <a:t>73</a:t>
                      </a:r>
                      <a:endParaRPr sz="1600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600" b="1" dirty="0">
                          <a:latin typeface="+mn-lt"/>
                        </a:rPr>
                        <a:t>73</a:t>
                      </a:r>
                      <a:endParaRPr sz="1600" b="1" dirty="0">
                        <a:latin typeface="+mn-lt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" name="Freccia a destra 1"/>
          <p:cNvSpPr/>
          <p:nvPr/>
        </p:nvSpPr>
        <p:spPr>
          <a:xfrm>
            <a:off x="926532" y="3218041"/>
            <a:ext cx="949124" cy="30094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10549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2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</p:spPr>
        <p:txBody>
          <a:bodyPr/>
          <a:lstStyle/>
          <a:p>
            <a:r>
              <a:rPr lang="en-US" sz="36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development of the eCREAM-LLM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99248" y="2666013"/>
            <a:ext cx="132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LLM-1.0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6349999" y="2666013"/>
            <a:ext cx="1848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LLM-3.0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9383060" y="2666013"/>
            <a:ext cx="1733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LLM-4.0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3411288" y="1286645"/>
            <a:ext cx="18327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set (billions)</a:t>
            </a:r>
            <a:r>
              <a:rPr lang="en-US" b="1" dirty="0"/>
              <a:t> </a:t>
            </a:r>
            <a:r>
              <a:rPr lang="en-US" dirty="0"/>
              <a:t>of </a:t>
            </a:r>
            <a:r>
              <a:rPr lang="en-US" b="1" dirty="0"/>
              <a:t>texts in the medical domain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6375897" y="1286645"/>
            <a:ext cx="1822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set (billions)</a:t>
            </a:r>
            <a:r>
              <a:rPr lang="en-US" b="1" dirty="0"/>
              <a:t> </a:t>
            </a:r>
            <a:r>
              <a:rPr lang="en-US" dirty="0"/>
              <a:t>of </a:t>
            </a:r>
            <a:r>
              <a:rPr lang="en-US" b="1" dirty="0"/>
              <a:t>texts in the medical domain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9373094" y="1286645"/>
            <a:ext cx="1743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set (billions)</a:t>
            </a:r>
            <a:r>
              <a:rPr lang="en-US" b="1" dirty="0"/>
              <a:t> </a:t>
            </a:r>
            <a:r>
              <a:rPr lang="en-US" dirty="0"/>
              <a:t>of </a:t>
            </a:r>
            <a:r>
              <a:rPr lang="en-US" b="1" dirty="0"/>
              <a:t>texts in the medical domain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1375586" y="3426978"/>
            <a:ext cx="167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dirty="0"/>
              <a:t>Large amount (millions) of </a:t>
            </a:r>
            <a:r>
              <a:rPr lang="en-US" sz="1600" b="1" dirty="0"/>
              <a:t>texts from ED EHRs</a:t>
            </a:r>
            <a:endParaRPr lang="en-US" sz="1600" dirty="0"/>
          </a:p>
        </p:txBody>
      </p:sp>
      <p:cxnSp>
        <p:nvCxnSpPr>
          <p:cNvPr id="23" name="Connettore 2 22"/>
          <p:cNvCxnSpPr>
            <a:stCxn id="10" idx="2"/>
            <a:endCxn id="27" idx="0"/>
          </p:cNvCxnSpPr>
          <p:nvPr/>
        </p:nvCxnSpPr>
        <p:spPr>
          <a:xfrm>
            <a:off x="4324973" y="3127678"/>
            <a:ext cx="0" cy="12530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3557992" y="4380698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LLM-2.1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1505575" y="5022689"/>
            <a:ext cx="17558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dirty="0"/>
              <a:t>Mid amount (thousands) of </a:t>
            </a:r>
            <a:r>
              <a:rPr lang="en-US" sz="1600" b="1" dirty="0"/>
              <a:t>human</a:t>
            </a:r>
            <a:r>
              <a:rPr lang="en-US" sz="1600" dirty="0"/>
              <a:t>-</a:t>
            </a:r>
            <a:r>
              <a:rPr lang="en-US" sz="1600" b="1" dirty="0"/>
              <a:t>annotated EHRs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4526683" y="5022689"/>
            <a:ext cx="1712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dirty="0"/>
              <a:t>Mid amount (thousands) of </a:t>
            </a:r>
            <a:r>
              <a:rPr lang="en-US" sz="1600" b="1" dirty="0"/>
              <a:t>human</a:t>
            </a:r>
            <a:r>
              <a:rPr lang="en-US" sz="1600" dirty="0"/>
              <a:t>-</a:t>
            </a:r>
            <a:r>
              <a:rPr lang="en-US" sz="1600" b="1" dirty="0"/>
              <a:t>annotated EHRs</a:t>
            </a:r>
          </a:p>
        </p:txBody>
      </p:sp>
      <p:sp>
        <p:nvSpPr>
          <p:cNvPr id="31" name="CasellaDiTesto 30"/>
          <p:cNvSpPr txBox="1"/>
          <p:nvPr/>
        </p:nvSpPr>
        <p:spPr>
          <a:xfrm>
            <a:off x="7467095" y="5022689"/>
            <a:ext cx="1721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dirty="0"/>
              <a:t>Mid amount (thousands) of </a:t>
            </a:r>
            <a:r>
              <a:rPr lang="en-US" sz="1600" b="1" dirty="0"/>
              <a:t>human</a:t>
            </a:r>
            <a:r>
              <a:rPr lang="en-US" sz="1600" dirty="0"/>
              <a:t>-</a:t>
            </a:r>
            <a:r>
              <a:rPr lang="en-US" sz="1600" b="1" dirty="0"/>
              <a:t>annotated EHRs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6507380" y="4380698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LLM-3.1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9482667" y="4380852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LLM-4.1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3557992" y="6095384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LLM-2.2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6520329" y="6095384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LLM-3.2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9482667" y="6095384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LLM-4.2</a:t>
            </a:r>
          </a:p>
        </p:txBody>
      </p:sp>
      <p:cxnSp>
        <p:nvCxnSpPr>
          <p:cNvPr id="39" name="Connettore 2 38"/>
          <p:cNvCxnSpPr>
            <a:stCxn id="27" idx="2"/>
            <a:endCxn id="36" idx="0"/>
          </p:cNvCxnSpPr>
          <p:nvPr/>
        </p:nvCxnSpPr>
        <p:spPr>
          <a:xfrm>
            <a:off x="4324973" y="4842363"/>
            <a:ext cx="0" cy="125302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>
            <a:stCxn id="11" idx="2"/>
            <a:endCxn id="33" idx="0"/>
          </p:cNvCxnSpPr>
          <p:nvPr/>
        </p:nvCxnSpPr>
        <p:spPr>
          <a:xfrm>
            <a:off x="7274361" y="3127678"/>
            <a:ext cx="0" cy="12530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>
            <a:stCxn id="33" idx="2"/>
            <a:endCxn id="37" idx="0"/>
          </p:cNvCxnSpPr>
          <p:nvPr/>
        </p:nvCxnSpPr>
        <p:spPr>
          <a:xfrm>
            <a:off x="7274361" y="4842363"/>
            <a:ext cx="12949" cy="125302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>
            <a:stCxn id="12" idx="2"/>
            <a:endCxn id="34" idx="0"/>
          </p:cNvCxnSpPr>
          <p:nvPr/>
        </p:nvCxnSpPr>
        <p:spPr>
          <a:xfrm>
            <a:off x="10249648" y="3127678"/>
            <a:ext cx="0" cy="1253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/>
          <p:cNvCxnSpPr>
            <a:stCxn id="34" idx="2"/>
            <a:endCxn id="38" idx="0"/>
          </p:cNvCxnSpPr>
          <p:nvPr/>
        </p:nvCxnSpPr>
        <p:spPr>
          <a:xfrm>
            <a:off x="10249648" y="4842517"/>
            <a:ext cx="0" cy="125286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2 60"/>
          <p:cNvCxnSpPr/>
          <p:nvPr/>
        </p:nvCxnSpPr>
        <p:spPr>
          <a:xfrm>
            <a:off x="4324973" y="2211275"/>
            <a:ext cx="0" cy="4547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2 61"/>
          <p:cNvCxnSpPr/>
          <p:nvPr/>
        </p:nvCxnSpPr>
        <p:spPr>
          <a:xfrm>
            <a:off x="7274361" y="2211275"/>
            <a:ext cx="0" cy="4547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2 62"/>
          <p:cNvCxnSpPr/>
          <p:nvPr/>
        </p:nvCxnSpPr>
        <p:spPr>
          <a:xfrm>
            <a:off x="10244665" y="2211275"/>
            <a:ext cx="0" cy="4547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2 69"/>
          <p:cNvCxnSpPr/>
          <p:nvPr/>
        </p:nvCxnSpPr>
        <p:spPr>
          <a:xfrm flipV="1">
            <a:off x="3165790" y="4837318"/>
            <a:ext cx="764245" cy="3707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/>
          <p:cNvCxnSpPr/>
          <p:nvPr/>
        </p:nvCxnSpPr>
        <p:spPr>
          <a:xfrm flipV="1">
            <a:off x="3165790" y="3140830"/>
            <a:ext cx="764245" cy="3707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2 73"/>
          <p:cNvCxnSpPr/>
          <p:nvPr/>
        </p:nvCxnSpPr>
        <p:spPr>
          <a:xfrm flipV="1">
            <a:off x="6187759" y="3140830"/>
            <a:ext cx="764245" cy="3707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/>
          <p:cNvCxnSpPr/>
          <p:nvPr/>
        </p:nvCxnSpPr>
        <p:spPr>
          <a:xfrm flipV="1">
            <a:off x="9191559" y="3140830"/>
            <a:ext cx="764245" cy="3707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ttore 2 75"/>
          <p:cNvCxnSpPr/>
          <p:nvPr/>
        </p:nvCxnSpPr>
        <p:spPr>
          <a:xfrm flipV="1">
            <a:off x="6187759" y="4837318"/>
            <a:ext cx="764245" cy="3707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2 77"/>
          <p:cNvCxnSpPr/>
          <p:nvPr/>
        </p:nvCxnSpPr>
        <p:spPr>
          <a:xfrm flipV="1">
            <a:off x="9188823" y="4837318"/>
            <a:ext cx="764245" cy="3707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asellaDiTesto 79"/>
          <p:cNvSpPr txBox="1"/>
          <p:nvPr/>
        </p:nvSpPr>
        <p:spPr>
          <a:xfrm>
            <a:off x="4433041" y="3426978"/>
            <a:ext cx="1897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dirty="0"/>
              <a:t>Increasing amount (millions) of </a:t>
            </a:r>
            <a:r>
              <a:rPr lang="en-US" sz="1600" b="1" dirty="0"/>
              <a:t>texts from ED EHRs</a:t>
            </a:r>
            <a:endParaRPr lang="en-US" sz="1600" dirty="0"/>
          </a:p>
        </p:txBody>
      </p:sp>
      <p:sp>
        <p:nvSpPr>
          <p:cNvPr id="81" name="CasellaDiTesto 80"/>
          <p:cNvSpPr txBox="1"/>
          <p:nvPr/>
        </p:nvSpPr>
        <p:spPr>
          <a:xfrm>
            <a:off x="7344079" y="3426978"/>
            <a:ext cx="1961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dirty="0"/>
              <a:t>Increasing amount (millions) of </a:t>
            </a:r>
            <a:r>
              <a:rPr lang="en-US" sz="1600" b="1" dirty="0"/>
              <a:t>texts from ED EHRs</a:t>
            </a:r>
            <a:endParaRPr lang="en-US" sz="1600" dirty="0"/>
          </a:p>
        </p:txBody>
      </p:sp>
      <p:cxnSp>
        <p:nvCxnSpPr>
          <p:cNvPr id="82" name="Connettore 2 81"/>
          <p:cNvCxnSpPr/>
          <p:nvPr/>
        </p:nvCxnSpPr>
        <p:spPr>
          <a:xfrm>
            <a:off x="5037913" y="2896846"/>
            <a:ext cx="15319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ttore 2 82"/>
          <p:cNvCxnSpPr/>
          <p:nvPr/>
        </p:nvCxnSpPr>
        <p:spPr>
          <a:xfrm>
            <a:off x="7978337" y="2896846"/>
            <a:ext cx="15319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2 83"/>
          <p:cNvCxnSpPr/>
          <p:nvPr/>
        </p:nvCxnSpPr>
        <p:spPr>
          <a:xfrm flipV="1">
            <a:off x="11016629" y="2896845"/>
            <a:ext cx="765984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37773" y="3580866"/>
            <a:ext cx="1306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6666"/>
                </a:solidFill>
                <a:latin typeface="Montserrat" pitchFamily="2" charset="77"/>
              </a:rPr>
              <a:t>pre-training on context</a:t>
            </a:r>
          </a:p>
        </p:txBody>
      </p:sp>
      <p:sp>
        <p:nvSpPr>
          <p:cNvPr id="48" name="CasellaDiTesto 47"/>
          <p:cNvSpPr txBox="1"/>
          <p:nvPr/>
        </p:nvSpPr>
        <p:spPr>
          <a:xfrm>
            <a:off x="61054" y="5407409"/>
            <a:ext cx="1247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6666"/>
                </a:solidFill>
                <a:latin typeface="Montserrat" pitchFamily="2" charset="77"/>
              </a:rPr>
              <a:t>fine-tuning</a:t>
            </a:r>
          </a:p>
        </p:txBody>
      </p:sp>
      <p:cxnSp>
        <p:nvCxnSpPr>
          <p:cNvPr id="51" name="Connettore 2 50"/>
          <p:cNvCxnSpPr>
            <a:endCxn id="52" idx="1"/>
          </p:cNvCxnSpPr>
          <p:nvPr/>
        </p:nvCxnSpPr>
        <p:spPr>
          <a:xfrm>
            <a:off x="2026024" y="2896846"/>
            <a:ext cx="15319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3557992" y="2666013"/>
            <a:ext cx="153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LLM-2.0</a:t>
            </a:r>
          </a:p>
        </p:txBody>
      </p:sp>
      <p:sp>
        <p:nvSpPr>
          <p:cNvPr id="53" name="CasellaDiTesto 52"/>
          <p:cNvSpPr txBox="1"/>
          <p:nvPr/>
        </p:nvSpPr>
        <p:spPr>
          <a:xfrm>
            <a:off x="425324" y="1286645"/>
            <a:ext cx="1874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set (billions)</a:t>
            </a:r>
            <a:r>
              <a:rPr lang="en-US" b="1" dirty="0"/>
              <a:t> </a:t>
            </a:r>
            <a:r>
              <a:rPr lang="en-US" dirty="0"/>
              <a:t>of </a:t>
            </a:r>
            <a:r>
              <a:rPr lang="en-US" b="1" dirty="0"/>
              <a:t>texts in the medical domain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54" name="CasellaDiTesto 53"/>
          <p:cNvSpPr txBox="1"/>
          <p:nvPr/>
        </p:nvSpPr>
        <p:spPr>
          <a:xfrm>
            <a:off x="37773" y="2142793"/>
            <a:ext cx="1302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6666"/>
                </a:solidFill>
                <a:latin typeface="Montserrat" pitchFamily="2" charset="77"/>
              </a:rPr>
              <a:t>pre-training on domain</a:t>
            </a:r>
          </a:p>
        </p:txBody>
      </p:sp>
      <p:cxnSp>
        <p:nvCxnSpPr>
          <p:cNvPr id="55" name="Connettore 2 54"/>
          <p:cNvCxnSpPr/>
          <p:nvPr/>
        </p:nvCxnSpPr>
        <p:spPr>
          <a:xfrm>
            <a:off x="1362636" y="2209975"/>
            <a:ext cx="0" cy="4560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2 45"/>
          <p:cNvCxnSpPr/>
          <p:nvPr/>
        </p:nvCxnSpPr>
        <p:spPr>
          <a:xfrm>
            <a:off x="5091954" y="6346411"/>
            <a:ext cx="1336198" cy="0"/>
          </a:xfrm>
          <a:prstGeom prst="straightConnector1">
            <a:avLst/>
          </a:prstGeom>
          <a:ln w="38100">
            <a:solidFill>
              <a:srgbClr val="5E777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>
            <a:off x="8095669" y="6346411"/>
            <a:ext cx="1336198" cy="0"/>
          </a:xfrm>
          <a:prstGeom prst="straightConnector1">
            <a:avLst/>
          </a:prstGeom>
          <a:ln w="38100">
            <a:solidFill>
              <a:srgbClr val="5E777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351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75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5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5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20" grpId="0"/>
      <p:bldP spid="27" grpId="0"/>
      <p:bldP spid="29" grpId="0"/>
      <p:bldP spid="30" grpId="0"/>
      <p:bldP spid="31" grpId="0"/>
      <p:bldP spid="33" grpId="0"/>
      <p:bldP spid="34" grpId="0"/>
      <p:bldP spid="36" grpId="0"/>
      <p:bldP spid="37" grpId="0"/>
      <p:bldP spid="38" grpId="0"/>
      <p:bldP spid="80" grpId="0"/>
      <p:bldP spid="81" grpId="0"/>
      <p:bldP spid="8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logo&#10;&#10;Descrizione generata automaticamente">
            <a:extLst>
              <a:ext uri="{FF2B5EF4-FFF2-40B4-BE49-F238E27FC236}">
                <a16:creationId xmlns:a16="http://schemas.microsoft.com/office/drawing/2014/main" id="{37CABDEC-BB1D-6671-148F-5CAE3D2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2"/>
            <a:ext cx="12201924" cy="685242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93" y="2868995"/>
            <a:ext cx="1648747" cy="48912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805" y="2835673"/>
            <a:ext cx="2177775" cy="57295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361591" y="2713835"/>
            <a:ext cx="2007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</a:t>
            </a:r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N. 1010557726</a:t>
            </a:r>
          </a:p>
        </p:txBody>
      </p:sp>
      <p:pic>
        <p:nvPicPr>
          <p:cNvPr id="7" name="Immagin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432" y="2224707"/>
            <a:ext cx="1223425" cy="48912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778805" y="3358123"/>
            <a:ext cx="2007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</a:t>
            </a:r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N. </a:t>
            </a:r>
            <a:r>
              <a:rPr lang="en-GB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22.00347</a:t>
            </a:r>
            <a:endParaRPr lang="it-IT" sz="1200" b="1" dirty="0">
              <a:solidFill>
                <a:srgbClr val="034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145721" y="2584002"/>
            <a:ext cx="7900557" cy="24622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Coordinatore del progetto eCREAM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Nessun altro conflitto di interesse (attuale o potenziale)</a:t>
            </a:r>
            <a:endParaRPr lang="it-IT" sz="11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9012" y="734650"/>
            <a:ext cx="5593976" cy="158953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it-IT" sz="4800" b="1" dirty="0"/>
              <a:t>Conflitti di interesse</a:t>
            </a:r>
          </a:p>
        </p:txBody>
      </p:sp>
    </p:spTree>
    <p:extLst>
      <p:ext uri="{BB962C8B-B14F-4D97-AF65-F5344CB8AC3E}">
        <p14:creationId xmlns:p14="http://schemas.microsoft.com/office/powerpoint/2010/main" val="1198898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625647" y="331671"/>
            <a:ext cx="9210262" cy="802976"/>
          </a:xfrm>
        </p:spPr>
        <p:txBody>
          <a:bodyPr/>
          <a:lstStyle/>
          <a:p>
            <a:r>
              <a:rPr lang="it-IT" dirty="0"/>
              <a:t>Fare ricerca in Medicina d’urgenza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44" y="2178828"/>
            <a:ext cx="3086100" cy="3086100"/>
          </a:xfrm>
          <a:prstGeom prst="rect">
            <a:avLst/>
          </a:prstGeom>
          <a:noFill/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 txBox="1">
            <a:spLocks/>
          </p:cNvSpPr>
          <p:nvPr/>
        </p:nvSpPr>
        <p:spPr>
          <a:xfrm>
            <a:off x="3895344" y="1779080"/>
            <a:ext cx="7562088" cy="13481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it-IT" sz="24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Lombardia</a:t>
            </a:r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il tempo che ogni medico ha a disposizione per ciascun paziente è di </a:t>
            </a:r>
            <a:r>
              <a:rPr lang="it-IT" sz="24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33-36 minuti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712" y="3206115"/>
            <a:ext cx="1313351" cy="1077484"/>
          </a:xfrm>
          <a:prstGeom prst="rect">
            <a:avLst/>
          </a:prstGeom>
        </p:spPr>
      </p:pic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 txBox="1">
            <a:spLocks/>
          </p:cNvSpPr>
          <p:nvPr/>
        </p:nvSpPr>
        <p:spPr>
          <a:xfrm>
            <a:off x="3814931" y="4415658"/>
            <a:ext cx="7722915" cy="19926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tempo che un medico dovrebbe dedicare a ciascun paziente per inserirlo in un </a:t>
            </a:r>
            <a:r>
              <a:rPr lang="it-IT" sz="24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progetto di ricerca </a:t>
            </a:r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 circa </a:t>
            </a:r>
            <a:r>
              <a:rPr lang="it-IT" sz="24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minuti</a:t>
            </a:r>
          </a:p>
        </p:txBody>
      </p:sp>
    </p:spTree>
    <p:extLst>
      <p:ext uri="{BB962C8B-B14F-4D97-AF65-F5344CB8AC3E}">
        <p14:creationId xmlns:p14="http://schemas.microsoft.com/office/powerpoint/2010/main" val="1285053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353" y="2852887"/>
            <a:ext cx="1087770" cy="2270129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280" y="5558610"/>
            <a:ext cx="1407490" cy="84385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297" y="2975699"/>
            <a:ext cx="500437" cy="1060786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30007" y="1595695"/>
            <a:ext cx="1407490" cy="843857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15478" y="4648340"/>
            <a:ext cx="837444" cy="955209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8572" y="5125945"/>
            <a:ext cx="837444" cy="955209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4372" y="2107439"/>
            <a:ext cx="500437" cy="1060786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3315" y="3457558"/>
            <a:ext cx="500437" cy="1060786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5909" y="4919752"/>
            <a:ext cx="500437" cy="1060786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319459" y="2502350"/>
            <a:ext cx="837444" cy="955209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541233" y="1408635"/>
            <a:ext cx="837444" cy="955209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9465" y="1088361"/>
            <a:ext cx="1446173" cy="1549471"/>
          </a:xfrm>
          <a:prstGeom prst="rect">
            <a:avLst/>
          </a:prstGeom>
        </p:spPr>
      </p:pic>
      <p:pic>
        <p:nvPicPr>
          <p:cNvPr id="27" name="Immagin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094" y="4389359"/>
            <a:ext cx="500437" cy="1060786"/>
          </a:xfrm>
          <a:prstGeom prst="rect">
            <a:avLst/>
          </a:prstGeom>
        </p:spPr>
      </p:pic>
      <p:grpSp>
        <p:nvGrpSpPr>
          <p:cNvPr id="30" name="Gruppo 29"/>
          <p:cNvGrpSpPr/>
          <p:nvPr/>
        </p:nvGrpSpPr>
        <p:grpSpPr>
          <a:xfrm>
            <a:off x="426844" y="1128600"/>
            <a:ext cx="11024558" cy="5597111"/>
            <a:chOff x="426844" y="1128600"/>
            <a:chExt cx="11024558" cy="5597111"/>
          </a:xfrm>
        </p:grpSpPr>
        <p:grpSp>
          <p:nvGrpSpPr>
            <p:cNvPr id="12" name="Gruppo 11"/>
            <p:cNvGrpSpPr/>
            <p:nvPr/>
          </p:nvGrpSpPr>
          <p:grpSpPr>
            <a:xfrm>
              <a:off x="426844" y="1128600"/>
              <a:ext cx="11024558" cy="5597111"/>
              <a:chOff x="491706" y="1088361"/>
              <a:chExt cx="11024558" cy="5597111"/>
            </a:xfrm>
          </p:grpSpPr>
          <p:sp>
            <p:nvSpPr>
              <p:cNvPr id="10" name="Rettangolo 9"/>
              <p:cNvSpPr/>
              <p:nvPr/>
            </p:nvSpPr>
            <p:spPr>
              <a:xfrm>
                <a:off x="491706" y="1134647"/>
                <a:ext cx="11024558" cy="55508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4" name="Immagine 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48906" y="1088361"/>
                <a:ext cx="7497221" cy="5410955"/>
              </a:xfrm>
              <a:prstGeom prst="rect">
                <a:avLst/>
              </a:prstGeom>
            </p:spPr>
          </p:pic>
        </p:grpSp>
        <p:sp>
          <p:nvSpPr>
            <p:cNvPr id="29" name="Rectangle 1"/>
            <p:cNvSpPr>
              <a:spLocks noChangeArrowheads="1"/>
            </p:cNvSpPr>
            <p:nvPr/>
          </p:nvSpPr>
          <p:spPr bwMode="auto">
            <a:xfrm>
              <a:off x="2328231" y="1207832"/>
              <a:ext cx="7380356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0" lang="it-IT" altLang="it-IT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Numero medio</a:t>
              </a:r>
              <a:r>
                <a:rPr kumimoji="0" lang="it-IT" altLang="it-IT" sz="1800" b="0" i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di pazienti simultaneamente trattati da ciascun medico</a:t>
              </a:r>
              <a:endPara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5" name="Titolo 2"/>
          <p:cNvSpPr>
            <a:spLocks noGrp="1"/>
          </p:cNvSpPr>
          <p:nvPr>
            <p:ph type="title"/>
          </p:nvPr>
        </p:nvSpPr>
        <p:spPr>
          <a:xfrm>
            <a:off x="625647" y="331671"/>
            <a:ext cx="9210262" cy="802976"/>
          </a:xfrm>
        </p:spPr>
        <p:txBody>
          <a:bodyPr/>
          <a:lstStyle/>
          <a:p>
            <a:r>
              <a:rPr lang="it-IT" dirty="0"/>
              <a:t>Fare ricerca in Medicina d’urgenza</a:t>
            </a:r>
          </a:p>
        </p:txBody>
      </p:sp>
    </p:spTree>
    <p:extLst>
      <p:ext uri="{BB962C8B-B14F-4D97-AF65-F5344CB8AC3E}">
        <p14:creationId xmlns:p14="http://schemas.microsoft.com/office/powerpoint/2010/main" val="260144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4343835" y="2470351"/>
            <a:ext cx="4477512" cy="496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2014-2024 -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MeSH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Major topic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658" y="3445070"/>
            <a:ext cx="2228279" cy="792014"/>
          </a:xfrm>
          <a:prstGeom prst="rect">
            <a:avLst/>
          </a:prstGeom>
        </p:spPr>
      </p:pic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4144191" y="3150197"/>
          <a:ext cx="48768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305418214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82561255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881078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Emergency medicine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Internal</a:t>
                      </a:r>
                      <a:r>
                        <a:rPr lang="it-IT" dirty="0"/>
                        <a:t> medicine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Oncology</a:t>
                      </a:r>
                      <a:endParaRPr lang="it-IT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0167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4,884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33,467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1,239,958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71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6.8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253.9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294997"/>
                  </a:ext>
                </a:extLst>
              </a:tr>
            </a:tbl>
          </a:graphicData>
        </a:graphic>
      </p:graphicFrame>
      <p:sp>
        <p:nvSpPr>
          <p:cNvPr id="10" name="Titolo 2"/>
          <p:cNvSpPr>
            <a:spLocks noGrp="1"/>
          </p:cNvSpPr>
          <p:nvPr>
            <p:ph type="title"/>
          </p:nvPr>
        </p:nvSpPr>
        <p:spPr>
          <a:xfrm>
            <a:off x="625647" y="331671"/>
            <a:ext cx="9210262" cy="802976"/>
          </a:xfrm>
        </p:spPr>
        <p:txBody>
          <a:bodyPr/>
          <a:lstStyle/>
          <a:p>
            <a:r>
              <a:rPr lang="it-IT" dirty="0"/>
              <a:t>Fare ricerca in Medicina d’urgenza</a:t>
            </a:r>
          </a:p>
        </p:txBody>
      </p:sp>
    </p:spTree>
    <p:extLst>
      <p:ext uri="{BB962C8B-B14F-4D97-AF65-F5344CB8AC3E}">
        <p14:creationId xmlns:p14="http://schemas.microsoft.com/office/powerpoint/2010/main" val="1971085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392" y="1281420"/>
            <a:ext cx="9183898" cy="5556821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899644" y="4059831"/>
            <a:ext cx="340712" cy="1762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066" y="4779091"/>
            <a:ext cx="361385" cy="2204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43" descr="Flag of Slovenia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28907" y="5001828"/>
            <a:ext cx="349750" cy="20250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56" descr="Flag of Italy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0140" y="5346128"/>
            <a:ext cx="319604" cy="19289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0000" y="4889334"/>
            <a:ext cx="320439" cy="1917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5070" y="4795692"/>
            <a:ext cx="335070" cy="1872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87105" y="5650343"/>
            <a:ext cx="371532" cy="204992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15" name="Picture 35" descr="Flag of Poland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24227" y="4236123"/>
            <a:ext cx="323678" cy="17193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Titolo 1"/>
          <p:cNvSpPr txBox="1">
            <a:spLocks/>
          </p:cNvSpPr>
          <p:nvPr/>
        </p:nvSpPr>
        <p:spPr>
          <a:xfrm>
            <a:off x="5729805" y="1622532"/>
            <a:ext cx="5047488" cy="128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algn="ctr">
              <a:tabLst>
                <a:tab pos="2868613" algn="l"/>
              </a:tabLst>
              <a:defRPr/>
            </a:pPr>
            <a:r>
              <a:rPr lang="en-US" sz="3200" b="1" dirty="0">
                <a:solidFill>
                  <a:srgbClr val="5E777A"/>
                </a:solidFill>
                <a:latin typeface="+mj-lt"/>
                <a:ea typeface="+mj-ea"/>
                <a:cs typeface="+mj-cs"/>
              </a:rPr>
              <a:t>11 partners</a:t>
            </a:r>
          </a:p>
        </p:txBody>
      </p:sp>
      <p:sp>
        <p:nvSpPr>
          <p:cNvPr id="18" name="Titolo 1"/>
          <p:cNvSpPr txBox="1">
            <a:spLocks/>
          </p:cNvSpPr>
          <p:nvPr/>
        </p:nvSpPr>
        <p:spPr>
          <a:xfrm>
            <a:off x="1021326" y="1622532"/>
            <a:ext cx="5047488" cy="59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algn="ctr">
              <a:tabLst>
                <a:tab pos="2868613" algn="l"/>
              </a:tabLst>
              <a:defRPr/>
            </a:pPr>
            <a:r>
              <a:rPr lang="en-US" sz="3200" b="1" dirty="0">
                <a:solidFill>
                  <a:srgbClr val="5E777A"/>
                </a:solidFill>
                <a:latin typeface="+mj-lt"/>
                <a:ea typeface="+mj-ea"/>
                <a:cs typeface="+mj-cs"/>
              </a:rPr>
              <a:t>8 </a:t>
            </a:r>
            <a:r>
              <a:rPr lang="en-US" sz="3200" b="1" dirty="0" err="1">
                <a:solidFill>
                  <a:srgbClr val="5E777A"/>
                </a:solidFill>
                <a:latin typeface="+mj-lt"/>
                <a:ea typeface="+mj-ea"/>
                <a:cs typeface="+mj-cs"/>
              </a:rPr>
              <a:t>Paesi</a:t>
            </a:r>
            <a:endParaRPr lang="en-US" sz="3200" b="1" dirty="0">
              <a:solidFill>
                <a:srgbClr val="5E777A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DA14CB27-5C77-6B1C-5889-EEC460D192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4223287" y="178957"/>
            <a:ext cx="3745426" cy="137906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01470755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7</a:t>
            </a:fld>
            <a:endParaRPr lang="en-US" kern="0" dirty="0">
              <a:sym typeface="Helvetica Neue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it-IT" sz="3600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it-IT" sz="3600" dirty="0">
              <a:solidFill>
                <a:srgbClr val="FF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414" y="1304671"/>
            <a:ext cx="8178428" cy="555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5224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8</a:t>
            </a:fld>
            <a:endParaRPr lang="en-US" kern="0" dirty="0">
              <a:sym typeface="Helvetica Neue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solutions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906249"/>
            <a:ext cx="10551034" cy="40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917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2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</p:spPr>
        <p:txBody>
          <a:bodyPr/>
          <a:lstStyle/>
          <a:p>
            <a:r>
              <a:rPr lang="en-US" sz="36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development of the eCREAM-LLM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99248" y="2666013"/>
            <a:ext cx="132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Montserrat" pitchFamily="2" charset="77"/>
              </a:rPr>
              <a:t>LLM-1.0</a:t>
            </a:r>
          </a:p>
        </p:txBody>
      </p:sp>
      <p:sp>
        <p:nvSpPr>
          <p:cNvPr id="4" name="Rettangolo 3"/>
          <p:cNvSpPr/>
          <p:nvPr/>
        </p:nvSpPr>
        <p:spPr>
          <a:xfrm>
            <a:off x="530532" y="3200400"/>
            <a:ext cx="1664208" cy="704088"/>
          </a:xfrm>
          <a:prstGeom prst="rect">
            <a:avLst/>
          </a:prstGeom>
          <a:solidFill>
            <a:srgbClr val="FFC000"/>
          </a:solidFill>
          <a:ln w="38100">
            <a:solidFill>
              <a:srgbClr val="869F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Pre-trained Open source model</a:t>
            </a:r>
          </a:p>
        </p:txBody>
      </p:sp>
    </p:spTree>
    <p:extLst>
      <p:ext uri="{BB962C8B-B14F-4D97-AF65-F5344CB8AC3E}">
        <p14:creationId xmlns:p14="http://schemas.microsoft.com/office/powerpoint/2010/main" val="127432670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18" ma:contentTypeDescription="Creare un nuovo documento." ma:contentTypeScope="" ma:versionID="39b27e42f7fbcdf5e95667442a50e29b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c616ff919274e47da8f7fbcc9948fa07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eb3d2f5-dcc3-4eb9-a35c-859488b1aa66}" ma:internalName="TaxCatchAll" ma:showField="CatchAllData" ma:web="a31a84c1-c8ec-472e-a53f-9b5b116158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ae290a2d-1163-4cb5-8ea2-3b7d1dec80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e723c45-90f8-4a43-9f0b-1a5afe3d1975">
      <Terms xmlns="http://schemas.microsoft.com/office/infopath/2007/PartnerControls"/>
    </lcf76f155ced4ddcb4097134ff3c332f>
    <TaxCatchAll xmlns="a31a84c1-c8ec-472e-a53f-9b5b1161586e" xsi:nil="true"/>
  </documentManagement>
</p:properties>
</file>

<file path=customXml/itemProps1.xml><?xml version="1.0" encoding="utf-8"?>
<ds:datastoreItem xmlns:ds="http://schemas.openxmlformats.org/officeDocument/2006/customXml" ds:itemID="{3BBDBF55-8742-4444-B81E-F1BB950996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13A1E8-6F4C-4FE7-BB20-33B959C999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1a84c1-c8ec-472e-a53f-9b5b1161586e"/>
    <ds:schemaRef ds:uri="9e723c45-90f8-4a43-9f0b-1a5afe3d19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5423E9-BCAC-46E3-837F-3C4A5906DCA3}">
  <ds:schemaRefs>
    <ds:schemaRef ds:uri="http://schemas.microsoft.com/office/2006/metadata/properties"/>
    <ds:schemaRef ds:uri="http://schemas.microsoft.com/office/infopath/2007/PartnerControls"/>
    <ds:schemaRef ds:uri="9e723c45-90f8-4a43-9f0b-1a5afe3d1975"/>
    <ds:schemaRef ds:uri="a31a84c1-c8ec-472e-a53f-9b5b1161586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478</Words>
  <Application>Microsoft Office PowerPoint</Application>
  <PresentationFormat>Widescreen</PresentationFormat>
  <Paragraphs>203</Paragraphs>
  <Slides>17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6" baseType="lpstr">
      <vt:lpstr>Microsoft YaHei</vt:lpstr>
      <vt:lpstr>Arial</vt:lpstr>
      <vt:lpstr>Calibri</vt:lpstr>
      <vt:lpstr>Calibri Light</vt:lpstr>
      <vt:lpstr>Dubai Light</vt:lpstr>
      <vt:lpstr>Helvetica Neue</vt:lpstr>
      <vt:lpstr>Montserrat</vt:lpstr>
      <vt:lpstr>Times New Roman</vt:lpstr>
      <vt:lpstr>Tema di Office</vt:lpstr>
      <vt:lpstr>Presentazione standard di PowerPoint</vt:lpstr>
      <vt:lpstr>Conflitti di interesse</vt:lpstr>
      <vt:lpstr>Fare ricerca in Medicina d’urgenza</vt:lpstr>
      <vt:lpstr>Fare ricerca in Medicina d’urgenza</vt:lpstr>
      <vt:lpstr>Fare ricerca in Medicina d’urgenza</vt:lpstr>
      <vt:lpstr>Presentazione standard di PowerPoint</vt:lpstr>
      <vt:lpstr>The objectives</vt:lpstr>
      <vt:lpstr>Technical solutions</vt:lpstr>
      <vt:lpstr>The development of the eCREAM-LLM</vt:lpstr>
      <vt:lpstr>Towards eCREAM-LLM</vt:lpstr>
      <vt:lpstr>E3C Dataset: Clinical Entity Detection</vt:lpstr>
      <vt:lpstr>The development of the eCREAM-LLM</vt:lpstr>
      <vt:lpstr>Training an LLM, next-token prediction</vt:lpstr>
      <vt:lpstr>Training an LLM, next-token prediction</vt:lpstr>
      <vt:lpstr>E3C Dataset: Clinical Entity Detection</vt:lpstr>
      <vt:lpstr>The development of the eCREAM-LLM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Guido Bertolini</dc:creator>
  <cp:lastModifiedBy>Amanda Marinoni</cp:lastModifiedBy>
  <cp:revision>47</cp:revision>
  <dcterms:created xsi:type="dcterms:W3CDTF">2024-10-01T15:50:17Z</dcterms:created>
  <dcterms:modified xsi:type="dcterms:W3CDTF">2024-10-29T07:35:44Z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0x010100A363DE0D8911384CAC7830D6C656503D</vt:lpwstr>
  </property>
  <property fmtid="{D5CDD505-2E9C-101B-9397-08002B2CF9AE}" pid="3" name="MediaServiceImageTags">
    <vt:lpwstr/>
  </property>
</Properties>
</file>