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0" r:id="rId6"/>
    <p:sldId id="261" r:id="rId7"/>
    <p:sldId id="263" r:id="rId8"/>
    <p:sldId id="267" r:id="rId9"/>
    <p:sldId id="262" r:id="rId10"/>
    <p:sldId id="264" r:id="rId11"/>
    <p:sldId id="265" r:id="rId12"/>
    <p:sldId id="266" r:id="rId13"/>
    <p:sldId id="258" r:id="rId14"/>
    <p:sldId id="259" r:id="rId15"/>
    <p:sldId id="25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C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74" autoAdjust="0"/>
  </p:normalViewPr>
  <p:slideViewPr>
    <p:cSldViewPr snapToGrid="0">
      <p:cViewPr varScale="1">
        <p:scale>
          <a:sx n="123" d="100"/>
          <a:sy n="123" d="100"/>
        </p:scale>
        <p:origin x="499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17C5166-1447-5C07-2335-523C3FD405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9B23EC3-6BC9-F1F6-A476-B37E741EA3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AC2C0-973D-4811-8056-3E59EB8CD835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2AE8418-F5EA-EA01-8B9F-8A39A530C7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0A3AD2-F6CF-D0FE-7D75-470D0F4364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3B63E-4FA0-4BB8-A51F-5942C4FF7BF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23599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21D6A-7B57-4B56-A6B3-0065DD96101B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80FED-55AC-444E-AD37-1F067ED21E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21289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027A-494F-4ECB-9217-6DD75C6302CA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295708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97D3-B14C-4AE0-9B45-171C86C0932F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672262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6A0E-0B77-46B5-8E28-3AF5A4C069E6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064372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D239-4237-4298-88F2-D37DD258CAB3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587499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D6E70-AA16-4441-9D51-7A564057B5AB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5476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386CE-ABFE-473D-ACE6-8AAE2DE37A1D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42904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9D09-DFEB-4CAE-BD60-7BB541D1CDF2}" type="datetime1">
              <a:rPr lang="it-IT" smtClean="0"/>
              <a:t>29/10/2024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96050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83D34-072C-4F1B-A54B-C31334574DB8}" type="datetime1">
              <a:rPr lang="it-IT" smtClean="0"/>
              <a:t>29/10/2024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879005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8EA38-C644-4D6C-8EA0-8F67E3A702D2}" type="datetime1">
              <a:rPr lang="it-IT" smtClean="0"/>
              <a:t>29/10/2024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5723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47F38-387A-4F30-A03A-8A13FE309F19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147174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1B2A-9267-41D7-B851-EAB987C4053F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07898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79346-F88F-4C2E-B907-8244309BFF83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959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76C92056-25B2-8C71-2E46-37E859850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94794"/>
            <a:ext cx="12192000" cy="2393950"/>
          </a:xfrm>
          <a:prstGeom prst="rect">
            <a:avLst/>
          </a:prstGeom>
          <a:solidFill>
            <a:srgbClr val="0A8C74"/>
          </a:solidFill>
          <a:ln>
            <a:noFill/>
          </a:ln>
          <a:effectLst/>
        </p:spPr>
        <p:txBody>
          <a:bodyPr lIns="166154" tIns="44212" rIns="166154" bIns="44212" anchor="ctr"/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sz="3692" dirty="0">
                <a:solidFill>
                  <a:schemeClr val="bg1"/>
                </a:solidFill>
              </a:rPr>
              <a:t>UNA NUOVA INTERFACCIA UTENTE: INTERAGIRE CON POWER BI TRAMITE IL LINGUAGGIO NATURALE 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1C5C3C35-C1B6-2521-A914-E723FE26F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30414"/>
            <a:ext cx="12192000" cy="485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4212" rIns="0" bIns="44212" anchor="ctr" anchorCtr="1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it-IT" altLang="it-IT" sz="2585" dirty="0"/>
              <a:t>DA ELIZA A TURING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9981E8F7-78E6-4A44-AF97-B6AC3B885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0" y="5467350"/>
            <a:ext cx="26670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44212" rIns="0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de-DE" altLang="it-IT" sz="1939" dirty="0"/>
              <a:t>Riccardo Isola</a:t>
            </a:r>
            <a:endParaRPr lang="it-IT" altLang="it-IT" sz="1939" dirty="0"/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653A6E69-9859-7BB5-5827-B149E3D97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6381750"/>
            <a:ext cx="8763352" cy="2936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8424" tIns="44212" rIns="88424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it-IT" altLang="it-IT" sz="1477" dirty="0"/>
              <a:t>28 ottobre 2024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53C25E1A-DC9C-F54C-086B-3CE4ADFFDC0E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Immagine 16" descr="Immagine che contiene testo&#10;&#10;Descrizione generata automaticamente">
            <a:extLst>
              <a:ext uri="{FF2B5EF4-FFF2-40B4-BE49-F238E27FC236}">
                <a16:creationId xmlns:a16="http://schemas.microsoft.com/office/drawing/2014/main" id="{A40CA584-15B8-B4A6-51BA-7436EBA1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895" y="377277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3646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118" y="1379569"/>
            <a:ext cx="12192000" cy="517610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it-IT" altLang="it-IT" sz="3139" b="1" dirty="0" err="1">
                <a:solidFill>
                  <a:srgbClr val="0A8C74"/>
                </a:solidFill>
              </a:rPr>
              <a:t>Lessons</a:t>
            </a:r>
            <a:r>
              <a:rPr lang="it-IT" altLang="it-IT" sz="3139" b="1" dirty="0">
                <a:solidFill>
                  <a:srgbClr val="0A8C74"/>
                </a:solidFill>
              </a:rPr>
              <a:t> </a:t>
            </a:r>
            <a:r>
              <a:rPr lang="it-IT" altLang="it-IT" sz="3139" b="1" dirty="0" err="1">
                <a:solidFill>
                  <a:srgbClr val="0A8C74"/>
                </a:solidFill>
              </a:rPr>
              <a:t>learned</a:t>
            </a:r>
            <a:r>
              <a:rPr lang="it-IT" altLang="it-IT" sz="3100" b="1" dirty="0">
                <a:solidFill>
                  <a:srgbClr val="0A8C74"/>
                </a:solidFill>
              </a:rPr>
              <a:t>: quando un sistema di BI si rende utile in azienda</a:t>
            </a:r>
            <a:br>
              <a:rPr lang="it-IT" altLang="it-IT" sz="3100" b="1" dirty="0">
                <a:solidFill>
                  <a:srgbClr val="0A8C74"/>
                </a:solidFill>
              </a:rPr>
            </a:br>
            <a:endParaRPr lang="it-IT" altLang="it-IT" sz="3100" b="1" dirty="0">
              <a:solidFill>
                <a:srgbClr val="0A8C74"/>
              </a:solidFill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1963813"/>
            <a:ext cx="11473556" cy="4259232"/>
          </a:xfrm>
        </p:spPr>
        <p:txBody>
          <a:bodyPr>
            <a:normAutofit fontScale="92500"/>
          </a:bodyPr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800" dirty="0"/>
              <a:t>Chi legge le info agisce entro tre minuti o comunica con altri cosa ha trovato a schermo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800" dirty="0"/>
              <a:t>La controparte sa prima di cosa si parla, </a:t>
            </a:r>
            <a:r>
              <a:rPr lang="it-IT" altLang="it-IT" sz="2800" b="1" dirty="0"/>
              <a:t>mette meno paletti, collabora prima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800" dirty="0"/>
              <a:t>I collaboratori a ogni livello sanno </a:t>
            </a:r>
            <a:r>
              <a:rPr lang="it-IT" altLang="it-IT" sz="2800" b="1" dirty="0"/>
              <a:t>fin da subito</a:t>
            </a:r>
            <a:r>
              <a:rPr lang="it-IT" altLang="it-IT" sz="2800" dirty="0"/>
              <a:t> cosa ci si aspetta da loro fin dalla data di fissazione delle aspettative e </a:t>
            </a:r>
            <a:r>
              <a:rPr lang="it-IT" altLang="it-IT" sz="2800" b="1" dirty="0"/>
              <a:t>sanno ogni giorno cosa manca, quanto manca e quanto tempo </a:t>
            </a:r>
            <a:r>
              <a:rPr lang="it-IT" altLang="it-IT" sz="2800" dirty="0"/>
              <a:t>ancora hanno per raggiungere quanto richiesto.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800" b="1" dirty="0"/>
              <a:t>I problemi, e gli alibi saltano fuori prima</a:t>
            </a:r>
            <a:r>
              <a:rPr lang="it-IT" altLang="it-IT" sz="2800" dirty="0"/>
              <a:t>, quando ancora c’è tempo per adeguare obiettivi, azioni e  decisioni 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800" dirty="0"/>
              <a:t>Minori danni, maggior sincronizzazione e </a:t>
            </a:r>
            <a:r>
              <a:rPr lang="it-IT" altLang="it-IT" sz="2800" b="1" dirty="0"/>
              <a:t>velocità</a:t>
            </a:r>
            <a:r>
              <a:rPr lang="it-IT" altLang="it-IT" sz="2800" dirty="0"/>
              <a:t> lungo la value chain aziendale</a:t>
            </a:r>
          </a:p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endParaRPr lang="it-IT" altLang="it-IT" dirty="0"/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79FF30C3-0737-9C45-9B8A-4FFFD2F91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842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682433"/>
            <a:ext cx="12192000" cy="704828"/>
          </a:xfrm>
        </p:spPr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it-IT" altLang="it-IT" sz="4000" b="1" dirty="0">
                <a:solidFill>
                  <a:srgbClr val="0A8C74"/>
                </a:solidFill>
              </a:rPr>
              <a:t>Grazie per l’attenzione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5394347"/>
            <a:ext cx="11110375" cy="82869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altLang="it-IT" sz="4400" dirty="0"/>
              <a:t>riccardo.isola@studioisola.eu</a:t>
            </a:r>
          </a:p>
        </p:txBody>
      </p:sp>
      <p:pic>
        <p:nvPicPr>
          <p:cNvPr id="26" name="Immagine 25" descr="Immagine che contiene testo&#10;&#10;Descrizione generata automaticamente">
            <a:extLst>
              <a:ext uri="{FF2B5EF4-FFF2-40B4-BE49-F238E27FC236}">
                <a16:creationId xmlns:a16="http://schemas.microsoft.com/office/drawing/2014/main" id="{856100E8-BA00-2448-AC82-FDA3BCB6E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893" y="464991"/>
            <a:ext cx="3818854" cy="86138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1C4C2A3-792F-DA5B-2E8A-FA25CC416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00" y="2366886"/>
            <a:ext cx="4192905" cy="279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22574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 anchor="ctr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Esempio di titolo intermedio 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3886200"/>
            <a:ext cx="11141198" cy="1752600"/>
          </a:xfrm>
        </p:spPr>
        <p:txBody>
          <a:bodyPr/>
          <a:lstStyle/>
          <a:p>
            <a:pPr eaLnBrk="1" hangingPunct="1">
              <a:defRPr/>
            </a:pPr>
            <a:r>
              <a:rPr lang="it-IT" altLang="it-IT" dirty="0"/>
              <a:t>(per esempio tra una sezione e l’altra)</a:t>
            </a:r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414C432B-1030-5149-BE57-ECB8B0EF4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32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4598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57A1B-F22E-2322-AC1B-0FD2CF3B3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A2824F50-FF4E-8ED7-EFD7-1EAD41AA9A42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F361B203-FD9F-9F2F-CA4C-EC068C1A40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246029"/>
            <a:ext cx="7462486" cy="4136279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b="1" dirty="0">
                <a:solidFill>
                  <a:srgbClr val="0A8C74"/>
                </a:solidFill>
              </a:rPr>
              <a:t>Riccardo Isola - presentazione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769E192-A1B3-7808-EC72-8743583715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1847212"/>
            <a:ext cx="6189674" cy="4375831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Riccardo Isola, Dottore commercialista dal 2019; nei 25 anni precedenti: CFO, direttore generale, consigliere di amministrazione e amministratore delegato in aziende a controllo familiare e in multinazionali  strutturate.</a:t>
            </a:r>
          </a:p>
          <a:p>
            <a:pPr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Mi occupo di </a:t>
            </a:r>
          </a:p>
          <a:p>
            <a:pPr marL="342900" lvl="0" indent="-342900" algn="l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coordinamento e redazione di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piani industriali, budget, </a:t>
            </a: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sistemi di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controllo di gestione</a:t>
            </a: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, sistemi di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reporting. </a:t>
            </a:r>
          </a:p>
          <a:p>
            <a:pPr marL="342900" lvl="0" indent="-342900" algn="l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costruzione e ottimizzazione del servizio di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tesoreria; </a:t>
            </a:r>
          </a:p>
          <a:p>
            <a:pPr marL="342900" lvl="0" indent="-342900" algn="l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riorganizzazione e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monitoraggio di processi </a:t>
            </a: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produttivi e di servizio</a:t>
            </a: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1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incarichi di temporary manager o di consigliere di amministrazione per </a:t>
            </a:r>
            <a:r>
              <a:rPr lang="it-IT" sz="1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situazioni speciali </a:t>
            </a:r>
          </a:p>
          <a:p>
            <a:pPr eaLnBrk="1" hangingPunct="1">
              <a:defRPr/>
            </a:pPr>
            <a:endParaRPr lang="it-IT" altLang="it-IT" dirty="0"/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2F2A3479-9F43-35E0-2179-DCFFB7AB2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B2A1F9-67FE-34A7-1BF5-ADD0BB883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164" y="1783947"/>
            <a:ext cx="4211036" cy="419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8366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96F00-544E-7E3F-D356-77A2E26AF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8A015590-82AF-A6D0-63BC-B6CE46518F69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4AE61EDE-E152-49D9-F43D-B95B67210E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97407"/>
            <a:ext cx="12192000" cy="4725636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b="1" dirty="0">
                <a:solidFill>
                  <a:srgbClr val="0A8C74"/>
                </a:solidFill>
              </a:rPr>
              <a:t>La Business intelligence nell’esercizio della professione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450AA27E-FA9B-AD74-0A35-A1EC3868095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1858" y="2098824"/>
            <a:ext cx="11250133" cy="4228331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it-IT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Acquisizioni societarie</a:t>
            </a:r>
            <a:r>
              <a:rPr lang="it-IT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: acquisizioni bloccate per mancanza di fiducia e chiarezza sulla situazione aziendale</a:t>
            </a:r>
            <a:endParaRPr lang="it-IT" sz="1400" dirty="0">
              <a:effectLst/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it-IT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Post merger acquisition</a:t>
            </a:r>
            <a:r>
              <a:rPr lang="it-IT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: situazione trovata differente dalle attese </a:t>
            </a:r>
          </a:p>
          <a:p>
            <a:pPr marL="342900" lvl="0" indent="-342900" algn="l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Scissioni:</a:t>
            </a:r>
            <a:r>
              <a:rPr lang="it-IT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i soci non si accordano sul perimetro e sui  valori delle assegnazioni</a:t>
            </a:r>
          </a:p>
          <a:p>
            <a:pPr marL="342900" lvl="0" indent="-342900" algn="l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Difficoltà nei pagamenti e con il ceto bancario</a:t>
            </a:r>
            <a:r>
              <a:rPr lang="it-IT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:  l’impresa si trova in difficoltà con i pagamenti e intende capire cosa fare.</a:t>
            </a: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Crisi di impresa:</a:t>
            </a:r>
            <a:r>
              <a:rPr lang="it-IT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occorre una base dati affidabile per pianificare e gestire la crisi dell’ impresa</a:t>
            </a:r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E083FA1D-5D23-E607-8380-AFECC5D73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9409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0E073-DC19-5FB3-DAB3-DE0B26258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C2ADD373-30F4-55B2-794E-524B072E6283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0136B96B-8938-0ECB-CC5E-6CFE89881F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369" y="1467639"/>
            <a:ext cx="12192000" cy="539130"/>
          </a:xfrm>
        </p:spPr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it-IT" altLang="it-IT" sz="3200" b="1" dirty="0">
                <a:solidFill>
                  <a:srgbClr val="0A8C74"/>
                </a:solidFill>
              </a:rPr>
              <a:t>Cosa troviamo in azienda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092FE6C-1B9F-86F2-2254-54B2735A13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006769"/>
            <a:ext cx="11393776" cy="4289701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Le consociate del gruppo utilizzano </a:t>
            </a:r>
            <a: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ERP differenti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it-IT" sz="3200" b="1" dirty="0"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La reportistica è in gran parte </a:t>
            </a:r>
            <a: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elaborata a mano (Excel)</a:t>
            </a: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su basi di date frammentate e </a:t>
            </a:r>
            <a: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poco (non) mappate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it-IT" sz="3200" b="1" dirty="0"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Collaborazione da parte dell’organizzazione </a:t>
            </a: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(M&amp;A, Crisi di impresa) dipendenti non sempre disponibili o collaborativi. </a:t>
            </a:r>
          </a:p>
          <a:p>
            <a:pPr algn="l">
              <a:defRPr/>
            </a:pPr>
            <a:b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br>
              <a:rPr lang="it-IT" sz="28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endParaRPr lang="it-IT" altLang="it-IT" sz="2800" dirty="0"/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9E80C2E3-B72C-05D6-5A3E-F2B12AFB7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7715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D30C0-4C95-D7F7-D6E7-7C1462F3E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EEDFFF8B-214F-4E6D-24B3-D5E8BFC3C1EB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46BCF882-6B39-AC15-5494-A08B9A78889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369" y="1467639"/>
            <a:ext cx="12192000" cy="539130"/>
          </a:xfrm>
        </p:spPr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it-IT" altLang="it-IT" sz="3200" b="1" dirty="0">
                <a:solidFill>
                  <a:srgbClr val="0A8C74"/>
                </a:solidFill>
              </a:rPr>
              <a:t>Cosa troviamo in azienda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FB205849-EACC-4759-139A-A29A3B6BD80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006769"/>
            <a:ext cx="11393776" cy="4462789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Le consociate del gruppo utilizzano ERP differenti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La reportistica è in gran parte elaborata a mano (Excel) su basi di date frammentate e poco (non) mappate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32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Collaborazione da parte dell’organizzazione (M&amp;A, Crisi di impresa) dipendenti non sempre disponibili o collaborativi. </a:t>
            </a:r>
          </a:p>
          <a:p>
            <a:pPr algn="l">
              <a:defRPr/>
            </a:pPr>
            <a:b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r>
              <a:rPr lang="it-IT" sz="32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 è chiamati a risolvere dall’esterno una situazione dove l’organizzazione interna (e i suoi consulenti) è stata ritenuta inadeguata a realizzare quanto richiesto</a:t>
            </a:r>
            <a:br>
              <a:rPr lang="it-IT" sz="28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endParaRPr lang="it-IT" altLang="it-IT" sz="2800" dirty="0"/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E48CCBAB-02FC-4B00-2F93-02CBAF817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9508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9A744-41BC-5530-1764-A8074F425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B2919D85-8310-6177-8046-B875D9C85A2D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DB1D04D4-364C-3010-2B26-D26D81DD4B7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350122"/>
            <a:ext cx="12192000" cy="589139"/>
          </a:xfrm>
        </p:spPr>
        <p:txBody>
          <a:bodyPr anchor="t">
            <a:normAutofit fontScale="90000"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</a:pPr>
            <a:r>
              <a:rPr lang="it-IT" altLang="it-IT" sz="3600" b="1" dirty="0">
                <a:solidFill>
                  <a:srgbClr val="0A8C74"/>
                </a:solidFill>
              </a:rPr>
              <a:t>Business intelligence: le attese del cliente</a:t>
            </a:r>
            <a:br>
              <a:rPr lang="it-IT" altLang="it-IT" sz="3139" dirty="0"/>
            </a:br>
            <a:br>
              <a:rPr lang="it-IT" sz="18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0E66DF4A-7CAA-4CB9-A2DC-4F4B8AD98FF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1939261"/>
            <a:ext cx="11161746" cy="4166966"/>
          </a:xfrm>
        </p:spPr>
        <p:txBody>
          <a:bodyPr>
            <a:normAutofit fontScale="55000" lnSpcReduction="20000"/>
          </a:bodyPr>
          <a:lstStyle/>
          <a:p>
            <a:pPr algn="l">
              <a:defRPr/>
            </a:pPr>
            <a:r>
              <a:rPr lang="it-IT" altLang="it-IT" sz="5800" dirty="0"/>
              <a:t>Informazione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altLang="it-IT" sz="5900" b="1" dirty="0"/>
              <a:t>completa: </a:t>
            </a:r>
            <a:r>
              <a:rPr lang="it-IT" altLang="it-IT" sz="5900" dirty="0"/>
              <a:t>con 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massimo dettaglio e massima sintesi, </a:t>
            </a:r>
            <a:endParaRPr lang="it-IT" sz="5900" dirty="0"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5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disponibile in tempi brevi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(</a:t>
            </a:r>
            <a:r>
              <a:rPr lang="it-IT" sz="5900" dirty="0" err="1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near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it-IT" sz="5900" dirty="0" err="1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real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time);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59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</a:t>
            </a:r>
            <a:r>
              <a:rPr lang="it-IT" sz="5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omprensibile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e condivisa con il management </a:t>
            </a:r>
            <a:endParaRPr lang="it-IT" sz="5900" dirty="0"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5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utile per decidere e predittiva (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cosa fare da domani).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59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</a:t>
            </a:r>
            <a:r>
              <a:rPr lang="it-IT" sz="5900" b="1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ntegrabile </a:t>
            </a:r>
            <a: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con  i contributi del management.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it-IT" sz="5900" b="1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gestibile in autonomia </a:t>
            </a:r>
            <a:r>
              <a:rPr lang="it-IT" sz="59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nell’organizzazione del cliente</a:t>
            </a:r>
            <a:b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br>
              <a:rPr lang="it-IT" sz="59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</a:br>
            <a:r>
              <a:rPr lang="it-IT" sz="5900" dirty="0">
                <a:effectLst/>
                <a:highlight>
                  <a:srgbClr val="FFFF00"/>
                </a:highlight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Implementazione in </a:t>
            </a:r>
            <a:r>
              <a:rPr lang="it-IT" sz="5900" dirty="0">
                <a:highlight>
                  <a:srgbClr val="FFFF00"/>
                </a:highlight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30-60 giorni di calendario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it-IT" sz="3400" dirty="0">
              <a:latin typeface="Aptos" panose="020B00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A0E95174-5239-FDE7-30A7-B6C876265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8866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59E78-1E3D-9E68-F191-A10EA0F93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27AF2896-BD6B-B659-680F-D15743F53CAE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802F4FB8-E2B7-B79A-C4DD-2E3C319B5E3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346740"/>
            <a:ext cx="12192000" cy="549565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b="1" dirty="0">
                <a:solidFill>
                  <a:srgbClr val="0A8C74"/>
                </a:solidFill>
              </a:rPr>
              <a:t>Business intelligence: una sequenza di implementazione: E</a:t>
            </a:r>
            <a:r>
              <a:rPr lang="it-IT" altLang="it-IT" sz="3139" dirty="0">
                <a:solidFill>
                  <a:srgbClr val="0A8C74"/>
                </a:solidFill>
              </a:rPr>
              <a:t>TL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EC250EB-38F4-6024-1EB3-0DE2F34C9B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019044"/>
            <a:ext cx="6519638" cy="3995130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</a:t>
            </a:r>
            <a:r>
              <a:rPr lang="it-IT" sz="28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 importano i dati dai gestionali (ERP, CRM, MIS…); </a:t>
            </a:r>
          </a:p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 dati si riclassificano e si sincronizzano in </a:t>
            </a:r>
            <a:r>
              <a:rPr lang="it-IT" sz="2800" dirty="0"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architettura OLAP ;</a:t>
            </a:r>
          </a:p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 integrano i dati degli ERP  con i dati utili e esterni ai gestionali</a:t>
            </a:r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AE829C10-CAA8-757B-903A-04B2C1761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  <p:pic>
        <p:nvPicPr>
          <p:cNvPr id="2" name="Immagine 4">
            <a:extLst>
              <a:ext uri="{FF2B5EF4-FFF2-40B4-BE49-F238E27FC236}">
                <a16:creationId xmlns:a16="http://schemas.microsoft.com/office/drawing/2014/main" id="{C95C979B-E239-A0F4-021D-BD274C315AD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049883" y="1801232"/>
            <a:ext cx="4868002" cy="316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5954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6F6A0-FDC0-1BED-CD8C-E0C28449C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F7933C29-6DC8-C31C-B46F-2E9A12135B55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08805695-6855-0FF8-BC40-3256AB945E7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118" y="1219200"/>
            <a:ext cx="12086874" cy="614863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b="1" dirty="0">
                <a:solidFill>
                  <a:srgbClr val="0A8C74"/>
                </a:solidFill>
              </a:rPr>
              <a:t>Business intelligence: una sequenza di implementazione/</a:t>
            </a:r>
            <a:r>
              <a:rPr lang="it-IT" altLang="it-IT" sz="3139" dirty="0">
                <a:solidFill>
                  <a:srgbClr val="0A8C74"/>
                </a:solidFill>
              </a:rPr>
              <a:t>E</a:t>
            </a:r>
            <a:r>
              <a:rPr lang="it-IT" altLang="it-IT" sz="3139" b="1" dirty="0">
                <a:solidFill>
                  <a:srgbClr val="0A8C74"/>
                </a:solidFill>
              </a:rPr>
              <a:t>TL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A151FEBE-219C-CFBB-F1B0-EF0EE1E9096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15127" y="1788523"/>
            <a:ext cx="6928948" cy="4434513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 procede a elaborazioni ad hoc con il fine di dare risposte utili </a:t>
            </a:r>
          </a:p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 distribuisce l’informazione a chi, dove e quando essa è utile</a:t>
            </a:r>
          </a:p>
          <a:p>
            <a:pPr marL="571500" indent="-57150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Si abilita l’organizzazione a interagire in autonomia con il sistema di BI</a:t>
            </a:r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D2AA8B12-90A4-1D98-D7B8-A11F3F8CF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  <p:pic>
        <p:nvPicPr>
          <p:cNvPr id="2" name="Immagine 7">
            <a:extLst>
              <a:ext uri="{FF2B5EF4-FFF2-40B4-BE49-F238E27FC236}">
                <a16:creationId xmlns:a16="http://schemas.microsoft.com/office/drawing/2014/main" id="{684E069E-C7F0-92BD-CD03-728B077F3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594" y="1799118"/>
            <a:ext cx="4136279" cy="441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2822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8DE5D-7C0F-DC84-FA01-146DB6811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321C8EC4-DC01-B243-FF58-0D45F6053415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F98718BE-F16A-6DFB-1814-7E1B4914E9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2738" y="1313346"/>
            <a:ext cx="11887199" cy="520720"/>
          </a:xfrm>
        </p:spPr>
        <p:txBody>
          <a:bodyPr anchor="t">
            <a:noAutofit/>
          </a:bodyPr>
          <a:lstStyle/>
          <a:p>
            <a:pPr eaLnBrk="1" hangingPunct="1">
              <a:defRPr/>
            </a:pPr>
            <a:r>
              <a:rPr lang="it-IT" altLang="it-IT" sz="3200" b="1" dirty="0">
                <a:solidFill>
                  <a:srgbClr val="0A8C74"/>
                </a:solidFill>
              </a:rPr>
              <a:t>Un moderno sistema di Business intelligence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B4043541-84C8-0920-B174-6A1A6F58837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9780" y="1851255"/>
            <a:ext cx="11618348" cy="3693399"/>
          </a:xfrm>
        </p:spPr>
        <p:txBody>
          <a:bodyPr/>
          <a:lstStyle/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endParaRPr lang="it-IT" altLang="it-IT" dirty="0"/>
          </a:p>
        </p:txBody>
      </p:sp>
      <p:pic>
        <p:nvPicPr>
          <p:cNvPr id="22" name="Immagine 21" descr="Immagine che contiene testo&#10;&#10;Descrizione generata automaticamente">
            <a:extLst>
              <a:ext uri="{FF2B5EF4-FFF2-40B4-BE49-F238E27FC236}">
                <a16:creationId xmlns:a16="http://schemas.microsoft.com/office/drawing/2014/main" id="{5BD0A763-1741-4B17-0615-69BA4951A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30" y="388439"/>
            <a:ext cx="3818854" cy="8613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22CC05-0A3A-F088-5501-6A1A5C801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39" y="2094572"/>
            <a:ext cx="3982857" cy="22212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678C1A-984D-5C4E-27BF-8F285178B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3146" y="1801186"/>
            <a:ext cx="4512601" cy="25497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97CABB-DE62-83EF-59CC-8BC6AEC8C9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9739" y="5216535"/>
            <a:ext cx="1421097" cy="8962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516EB0-D776-B12D-8516-9A8E19B95C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4456" y="4566483"/>
            <a:ext cx="1680574" cy="8139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3FDD25-3D44-40C3-D7C6-B6DB39BB13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753" y="4415175"/>
            <a:ext cx="1413613" cy="9568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74714D-E2E1-C8D6-976E-A5A0B7B6CB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23794" y="5198396"/>
            <a:ext cx="1387056" cy="8962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4784D8-A08C-FC67-986A-C8E05E9397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435" y="4495843"/>
            <a:ext cx="3160511" cy="17691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39CFA7-5684-179C-8498-F1D26D44CF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73341" y="4533179"/>
            <a:ext cx="2056578" cy="16755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D105048-78CE-D979-C3CE-0F41CAD43B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26523" y="2127305"/>
            <a:ext cx="2647402" cy="232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1501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723c45-90f8-4a43-9f0b-1a5afe3d1975">
      <Terms xmlns="http://schemas.microsoft.com/office/infopath/2007/PartnerControls"/>
    </lcf76f155ced4ddcb4097134ff3c332f>
    <TaxCatchAll xmlns="a31a84c1-c8ec-472e-a53f-9b5b1161586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18" ma:contentTypeDescription="Creare un nuovo documento." ma:contentTypeScope="" ma:versionID="39b27e42f7fbcdf5e95667442a50e29b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c616ff919274e47da8f7fbcc9948fa07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eb3d2f5-dcc3-4eb9-a35c-859488b1aa66}" ma:internalName="TaxCatchAll" ma:showField="CatchAllData" ma:web="a31a84c1-c8ec-472e-a53f-9b5b116158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ae290a2d-1163-4cb5-8ea2-3b7d1dec80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93D799-C899-44DE-BAB9-226C202CD84D}">
  <ds:schemaRefs>
    <ds:schemaRef ds:uri="http://schemas.microsoft.com/office/2006/metadata/properties"/>
    <ds:schemaRef ds:uri="http://schemas.microsoft.com/office/infopath/2007/PartnerControls"/>
    <ds:schemaRef ds:uri="9e723c45-90f8-4a43-9f0b-1a5afe3d1975"/>
    <ds:schemaRef ds:uri="a31a84c1-c8ec-472e-a53f-9b5b1161586e"/>
  </ds:schemaRefs>
</ds:datastoreItem>
</file>

<file path=customXml/itemProps2.xml><?xml version="1.0" encoding="utf-8"?>
<ds:datastoreItem xmlns:ds="http://schemas.openxmlformats.org/officeDocument/2006/customXml" ds:itemID="{F5EA80F1-B618-4965-B285-6B25A956CC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7E45E4-D458-4AE0-837D-A9AE437E83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1a84c1-c8ec-472e-a53f-9b5b1161586e"/>
    <ds:schemaRef ds:uri="9e723c45-90f8-4a43-9f0b-1a5afe3d1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640</Words>
  <Application>Microsoft Office PowerPoint</Application>
  <PresentationFormat>Widescreen</PresentationFormat>
  <Paragraphs>59</Paragraphs>
  <Slides>12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Symbol</vt:lpstr>
      <vt:lpstr>Tahoma</vt:lpstr>
      <vt:lpstr>Tema di Office</vt:lpstr>
      <vt:lpstr>Presentazione standard di PowerPoint</vt:lpstr>
      <vt:lpstr>Riccardo Isola - presentazione</vt:lpstr>
      <vt:lpstr>La Business intelligence nell’esercizio della professione</vt:lpstr>
      <vt:lpstr>Cosa troviamo in azienda</vt:lpstr>
      <vt:lpstr>Cosa troviamo in azienda</vt:lpstr>
      <vt:lpstr>Business intelligence: le attese del cliente  </vt:lpstr>
      <vt:lpstr>Business intelligence: una sequenza di implementazione: ETL</vt:lpstr>
      <vt:lpstr>Business intelligence: una sequenza di implementazione/ETL</vt:lpstr>
      <vt:lpstr>Un moderno sistema di Business intelligence</vt:lpstr>
      <vt:lpstr>Lessons learned: quando un sistema di BI si rende utile in azienda </vt:lpstr>
      <vt:lpstr>Grazie per l’attenzione</vt:lpstr>
      <vt:lpstr>Esempio di titolo intermedio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Arianna Panerai</dc:creator>
  <cp:lastModifiedBy>Amanda Marinoni</cp:lastModifiedBy>
  <cp:revision>17</cp:revision>
  <dcterms:created xsi:type="dcterms:W3CDTF">2022-11-22T14:17:30Z</dcterms:created>
  <dcterms:modified xsi:type="dcterms:W3CDTF">2024-10-29T07:39:14Z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0x010100A363DE0D8911384CAC7830D6C656503D</vt:lpwstr>
  </property>
  <property fmtid="{D5CDD505-2E9C-101B-9397-08002B2CF9AE}" pid="3" name="MediaServiceImageTags">
    <vt:lpwstr/>
  </property>
</Properties>
</file>