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entation.xml" ContentType="application/vnd.openxmlformats-officedocument.presentationml.presentation.main+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
  </p:notesMasterIdLst>
  <p:handoutMasterIdLst>
    <p:handoutMasterId r:id="rId17"/>
  </p:handoutMasterIdLst>
  <p:sldIdLst>
    <p:sldId id="256" r:id="rId2"/>
    <p:sldId id="257" r:id="rId3"/>
    <p:sldId id="260" r:id="rId4"/>
    <p:sldId id="320" r:id="rId5"/>
    <p:sldId id="258" r:id="rId6"/>
    <p:sldId id="321" r:id="rId7"/>
    <p:sldId id="322" r:id="rId8"/>
    <p:sldId id="323" r:id="rId9"/>
    <p:sldId id="265" r:id="rId10"/>
    <p:sldId id="268" r:id="rId11"/>
    <p:sldId id="275" r:id="rId12"/>
    <p:sldId id="276" r:id="rId13"/>
    <p:sldId id="319" r:id="rId14"/>
    <p:sldId id="324"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8C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94653" autoAdjust="0"/>
  </p:normalViewPr>
  <p:slideViewPr>
    <p:cSldViewPr snapToGrid="0">
      <p:cViewPr varScale="1">
        <p:scale>
          <a:sx n="94" d="100"/>
          <a:sy n="94" d="100"/>
        </p:scale>
        <p:origin x="208" y="60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A17C5166-1447-5C07-2335-523C3FD405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B9B23EC3-6BC9-F1F6-A476-B37E741EA36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AAC2C0-973D-4811-8056-3E59EB8CD835}" type="datetimeFigureOut">
              <a:rPr lang="it-IT" smtClean="0"/>
              <a:t>21/01/24</a:t>
            </a:fld>
            <a:endParaRPr lang="it-IT"/>
          </a:p>
        </p:txBody>
      </p:sp>
      <p:sp>
        <p:nvSpPr>
          <p:cNvPr id="4" name="Segnaposto piè di pagina 3">
            <a:extLst>
              <a:ext uri="{FF2B5EF4-FFF2-40B4-BE49-F238E27FC236}">
                <a16:creationId xmlns:a16="http://schemas.microsoft.com/office/drawing/2014/main" id="{32AE8418-F5EA-EA01-8B9F-8A39A530C7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900A3AD2-F6CF-D0FE-7D75-470D0F4364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C3B63E-4FA0-4BB8-A51F-5942C4FF7BFF}" type="slidenum">
              <a:rPr lang="it-IT" smtClean="0"/>
              <a:t>‹N›</a:t>
            </a:fld>
            <a:endParaRPr lang="it-IT"/>
          </a:p>
        </p:txBody>
      </p:sp>
    </p:spTree>
    <p:extLst>
      <p:ext uri="{BB962C8B-B14F-4D97-AF65-F5344CB8AC3E}">
        <p14:creationId xmlns:p14="http://schemas.microsoft.com/office/powerpoint/2010/main" val="39623599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21D6A-7B57-4B56-A6B3-0065DD96101B}" type="datetimeFigureOut">
              <a:rPr lang="it-IT" smtClean="0"/>
              <a:t>21/01/24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80FED-55AC-444E-AD37-1F067ED21E23}" type="slidenum">
              <a:rPr lang="it-IT" smtClean="0"/>
              <a:t>‹N›</a:t>
            </a:fld>
            <a:endParaRPr lang="it-IT"/>
          </a:p>
        </p:txBody>
      </p:sp>
    </p:spTree>
    <p:extLst>
      <p:ext uri="{BB962C8B-B14F-4D97-AF65-F5344CB8AC3E}">
        <p14:creationId xmlns:p14="http://schemas.microsoft.com/office/powerpoint/2010/main" val="37521289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SLIDES_API1776061173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SLIDES_API1776061173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SLIDES_API261144098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SLIDES_API261144098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DE39027A-494F-4ECB-9217-6DD75C6302CA}" type="datetime1">
              <a:rPr lang="it-IT" smtClean="0"/>
              <a:t>21/01/24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852957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575B97D3-B14C-4AE0-9B45-171C86C0932F}" type="datetime1">
              <a:rPr lang="it-IT" smtClean="0"/>
              <a:t>21/01/24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496722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DA76A0E-0B77-46B5-8E28-3AF5A4C069E6}" type="datetime1">
              <a:rPr lang="it-IT" smtClean="0"/>
              <a:t>21/01/24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8806437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A_Title_Body_1">
  <p:cSld name="SA_Title_Body_1">
    <p:spTree>
      <p:nvGrpSpPr>
        <p:cNvPr id="1" name="Shape 58"/>
        <p:cNvGrpSpPr/>
        <p:nvPr/>
      </p:nvGrpSpPr>
      <p:grpSpPr>
        <a:xfrm>
          <a:off x="0" y="0"/>
          <a:ext cx="0" cy="0"/>
          <a:chOff x="0" y="0"/>
          <a:chExt cx="0" cy="0"/>
        </a:xfrm>
      </p:grpSpPr>
      <p:sp>
        <p:nvSpPr>
          <p:cNvPr id="59" name="Google Shape;59;p1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it-IT" smtClean="0"/>
              <a:pPr/>
              <a:t>‹N›</a:t>
            </a:fld>
            <a:endParaRPr lang="it-IT"/>
          </a:p>
        </p:txBody>
      </p:sp>
      <p:sp>
        <p:nvSpPr>
          <p:cNvPr id="60" name="Google Shape;60;p15"/>
          <p:cNvSpPr>
            <a:spLocks noGrp="1"/>
          </p:cNvSpPr>
          <p:nvPr>
            <p:ph type="pic" idx="2"/>
          </p:nvPr>
        </p:nvSpPr>
        <p:spPr>
          <a:xfrm>
            <a:off x="7615677" y="0"/>
            <a:ext cx="4576400" cy="6858000"/>
          </a:xfrm>
          <a:prstGeom prst="roundRect">
            <a:avLst>
              <a:gd name="adj" fmla="val 0"/>
            </a:avLst>
          </a:prstGeom>
          <a:noFill/>
          <a:ln>
            <a:noFill/>
          </a:ln>
        </p:spPr>
      </p:sp>
      <p:sp>
        <p:nvSpPr>
          <p:cNvPr id="61" name="Google Shape;61;p15"/>
          <p:cNvSpPr txBox="1">
            <a:spLocks noGrp="1"/>
          </p:cNvSpPr>
          <p:nvPr>
            <p:ph type="title"/>
          </p:nvPr>
        </p:nvSpPr>
        <p:spPr>
          <a:xfrm>
            <a:off x="842900" y="1037683"/>
            <a:ext cx="6728000" cy="627834"/>
          </a:xfrm>
          <a:prstGeom prst="rect">
            <a:avLst/>
          </a:prstGeom>
        </p:spPr>
        <p:txBody>
          <a:bodyPr spcFirstLastPara="1" wrap="square" lIns="91425" tIns="91425" rIns="91425" bIns="91425" anchor="ctr" anchorCtr="0">
            <a:spAutoFit/>
          </a:bodyPr>
          <a:lstStyle>
            <a:lvl1pPr lvl="0">
              <a:spcBef>
                <a:spcPts val="0"/>
              </a:spcBef>
              <a:spcAft>
                <a:spcPts val="0"/>
              </a:spcAft>
              <a:buSzPts val="2400"/>
              <a:buNone/>
              <a:defRPr sz="3200"/>
            </a:lvl1pPr>
            <a:lvl2pPr lvl="1">
              <a:spcBef>
                <a:spcPts val="0"/>
              </a:spcBef>
              <a:spcAft>
                <a:spcPts val="0"/>
              </a:spcAft>
              <a:buSzPts val="2800"/>
              <a:buNone/>
              <a:defRPr>
                <a:latin typeface="Poppins"/>
                <a:ea typeface="Poppins"/>
                <a:cs typeface="Poppins"/>
                <a:sym typeface="Poppins"/>
              </a:defRPr>
            </a:lvl2pPr>
            <a:lvl3pPr lvl="2">
              <a:spcBef>
                <a:spcPts val="0"/>
              </a:spcBef>
              <a:spcAft>
                <a:spcPts val="0"/>
              </a:spcAft>
              <a:buSzPts val="2800"/>
              <a:buNone/>
              <a:defRPr>
                <a:latin typeface="Poppins"/>
                <a:ea typeface="Poppins"/>
                <a:cs typeface="Poppins"/>
                <a:sym typeface="Poppins"/>
              </a:defRPr>
            </a:lvl3pPr>
            <a:lvl4pPr lvl="3">
              <a:spcBef>
                <a:spcPts val="0"/>
              </a:spcBef>
              <a:spcAft>
                <a:spcPts val="0"/>
              </a:spcAft>
              <a:buSzPts val="2800"/>
              <a:buNone/>
              <a:defRPr>
                <a:latin typeface="Poppins"/>
                <a:ea typeface="Poppins"/>
                <a:cs typeface="Poppins"/>
                <a:sym typeface="Poppins"/>
              </a:defRPr>
            </a:lvl4pPr>
            <a:lvl5pPr lvl="4">
              <a:spcBef>
                <a:spcPts val="0"/>
              </a:spcBef>
              <a:spcAft>
                <a:spcPts val="0"/>
              </a:spcAft>
              <a:buSzPts val="2800"/>
              <a:buNone/>
              <a:defRPr>
                <a:latin typeface="Poppins"/>
                <a:ea typeface="Poppins"/>
                <a:cs typeface="Poppins"/>
                <a:sym typeface="Poppins"/>
              </a:defRPr>
            </a:lvl5pPr>
            <a:lvl6pPr lvl="5">
              <a:spcBef>
                <a:spcPts val="0"/>
              </a:spcBef>
              <a:spcAft>
                <a:spcPts val="0"/>
              </a:spcAft>
              <a:buSzPts val="2800"/>
              <a:buNone/>
              <a:defRPr>
                <a:latin typeface="Poppins"/>
                <a:ea typeface="Poppins"/>
                <a:cs typeface="Poppins"/>
                <a:sym typeface="Poppins"/>
              </a:defRPr>
            </a:lvl6pPr>
            <a:lvl7pPr lvl="6">
              <a:spcBef>
                <a:spcPts val="0"/>
              </a:spcBef>
              <a:spcAft>
                <a:spcPts val="0"/>
              </a:spcAft>
              <a:buSzPts val="2800"/>
              <a:buNone/>
              <a:defRPr>
                <a:latin typeface="Poppins"/>
                <a:ea typeface="Poppins"/>
                <a:cs typeface="Poppins"/>
                <a:sym typeface="Poppins"/>
              </a:defRPr>
            </a:lvl7pPr>
            <a:lvl8pPr lvl="7">
              <a:spcBef>
                <a:spcPts val="0"/>
              </a:spcBef>
              <a:spcAft>
                <a:spcPts val="0"/>
              </a:spcAft>
              <a:buSzPts val="2800"/>
              <a:buNone/>
              <a:defRPr>
                <a:latin typeface="Poppins"/>
                <a:ea typeface="Poppins"/>
                <a:cs typeface="Poppins"/>
                <a:sym typeface="Poppins"/>
              </a:defRPr>
            </a:lvl8pPr>
            <a:lvl9pPr lvl="8">
              <a:spcBef>
                <a:spcPts val="0"/>
              </a:spcBef>
              <a:spcAft>
                <a:spcPts val="0"/>
              </a:spcAft>
              <a:buSzPts val="2800"/>
              <a:buNone/>
              <a:defRPr>
                <a:latin typeface="Poppins"/>
                <a:ea typeface="Poppins"/>
                <a:cs typeface="Poppins"/>
                <a:sym typeface="Poppins"/>
              </a:defRPr>
            </a:lvl9pPr>
          </a:lstStyle>
          <a:p>
            <a:endParaRPr/>
          </a:p>
        </p:txBody>
      </p:sp>
      <p:sp>
        <p:nvSpPr>
          <p:cNvPr id="62" name="Google Shape;62;p15"/>
          <p:cNvSpPr txBox="1">
            <a:spLocks noGrp="1"/>
          </p:cNvSpPr>
          <p:nvPr>
            <p:ph type="subTitle" idx="1"/>
          </p:nvPr>
        </p:nvSpPr>
        <p:spPr>
          <a:xfrm>
            <a:off x="856933" y="2083333"/>
            <a:ext cx="5783200" cy="2619600"/>
          </a:xfrm>
          <a:prstGeom prst="rect">
            <a:avLst/>
          </a:prstGeom>
        </p:spPr>
        <p:txBody>
          <a:bodyPr spcFirstLastPara="1" wrap="square" lIns="91425" tIns="91425" rIns="91425" bIns="91425" anchor="t" anchorCtr="0">
            <a:normAutofit/>
          </a:bodyPr>
          <a:lstStyle>
            <a:lvl1pPr lvl="0">
              <a:spcBef>
                <a:spcPts val="0"/>
              </a:spcBef>
              <a:spcAft>
                <a:spcPts val="0"/>
              </a:spcAft>
              <a:buSzPts val="1300"/>
              <a:buNone/>
              <a:defRPr sz="1733"/>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4264305968"/>
      </p:ext>
    </p:extLst>
  </p:cSld>
  <p:clrMapOvr>
    <a:masterClrMapping/>
  </p:clrMapOvr>
  <p:extLst>
    <p:ext uri="{DCECCB84-F9BA-43D5-87BE-67443E8EF086}">
      <p15:sldGuideLst xmlns:p15="http://schemas.microsoft.com/office/powerpoint/2012/main">
        <p15:guide id="1" orient="horz" pos="1620">
          <p15:clr>
            <a:srgbClr val="E46962"/>
          </p15:clr>
        </p15:guide>
        <p15:guide id="2" pos="2880">
          <p15:clr>
            <a:srgbClr val="E46962"/>
          </p15:clr>
        </p15:guide>
        <p15:guide id="3" pos="405">
          <p15:clr>
            <a:srgbClr val="E46962"/>
          </p15:clr>
        </p15:guide>
        <p15:guide id="4" orient="horz" pos="628">
          <p15:clr>
            <a:srgbClr val="E46962"/>
          </p15:clr>
        </p15:guide>
        <p15:guide id="5" pos="5328">
          <p15:clr>
            <a:srgbClr val="E46962"/>
          </p15:clr>
        </p15:guide>
        <p15:guide id="6" orient="horz" pos="984">
          <p15:clr>
            <a:srgbClr val="E46962"/>
          </p15:clr>
        </p15:guide>
        <p15:guide id="7" orient="horz" pos="1080">
          <p15:clr>
            <a:srgbClr val="E46962"/>
          </p15:clr>
        </p15:guide>
        <p15:guide id="8" orient="horz" pos="410">
          <p15:clr>
            <a:srgbClr val="E4696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oints 4_2">
  <p:cSld name="Points 4_2">
    <p:spTree>
      <p:nvGrpSpPr>
        <p:cNvPr id="1" name="Shape 133"/>
        <p:cNvGrpSpPr/>
        <p:nvPr/>
      </p:nvGrpSpPr>
      <p:grpSpPr>
        <a:xfrm>
          <a:off x="0" y="0"/>
          <a:ext cx="0" cy="0"/>
          <a:chOff x="0" y="0"/>
          <a:chExt cx="0" cy="0"/>
        </a:xfrm>
      </p:grpSpPr>
      <p:sp>
        <p:nvSpPr>
          <p:cNvPr id="134" name="Google Shape;134;p26"/>
          <p:cNvSpPr/>
          <p:nvPr/>
        </p:nvSpPr>
        <p:spPr>
          <a:xfrm>
            <a:off x="4979693" y="1705200"/>
            <a:ext cx="2211187" cy="2184768"/>
          </a:xfrm>
          <a:custGeom>
            <a:avLst/>
            <a:gdLst/>
            <a:ahLst/>
            <a:cxnLst/>
            <a:rect l="l" t="t" r="r" b="b"/>
            <a:pathLst>
              <a:path w="21429" h="20851" extrusionOk="0">
                <a:moveTo>
                  <a:pt x="1" y="10736"/>
                </a:moveTo>
                <a:cubicBezTo>
                  <a:pt x="-74" y="5791"/>
                  <a:pt x="3035" y="2106"/>
                  <a:pt x="7007" y="666"/>
                </a:cubicBezTo>
                <a:cubicBezTo>
                  <a:pt x="10907" y="-749"/>
                  <a:pt x="15586" y="18"/>
                  <a:pt x="18852" y="3666"/>
                </a:cubicBezTo>
                <a:cubicBezTo>
                  <a:pt x="19974" y="4919"/>
                  <a:pt x="20705" y="6356"/>
                  <a:pt x="21094" y="7850"/>
                </a:cubicBezTo>
                <a:cubicBezTo>
                  <a:pt x="21476" y="9323"/>
                  <a:pt x="21526" y="10854"/>
                  <a:pt x="21272" y="12327"/>
                </a:cubicBezTo>
                <a:cubicBezTo>
                  <a:pt x="20780" y="15178"/>
                  <a:pt x="19147" y="17844"/>
                  <a:pt x="16446" y="19576"/>
                </a:cubicBezTo>
                <a:lnTo>
                  <a:pt x="17659" y="20851"/>
                </a:lnTo>
                <a:lnTo>
                  <a:pt x="11189" y="20851"/>
                </a:lnTo>
                <a:lnTo>
                  <a:pt x="11189" y="14426"/>
                </a:lnTo>
                <a:lnTo>
                  <a:pt x="12489" y="15726"/>
                </a:lnTo>
                <a:cubicBezTo>
                  <a:pt x="14377" y="15044"/>
                  <a:pt x="15587" y="13538"/>
                  <a:pt x="16008" y="11843"/>
                </a:cubicBezTo>
                <a:cubicBezTo>
                  <a:pt x="16411" y="10218"/>
                  <a:pt x="16091" y="8391"/>
                  <a:pt x="14774" y="6995"/>
                </a:cubicBezTo>
                <a:cubicBezTo>
                  <a:pt x="12838" y="4944"/>
                  <a:pt x="10165" y="4773"/>
                  <a:pt x="8134" y="5864"/>
                </a:cubicBezTo>
                <a:cubicBezTo>
                  <a:pt x="7076" y="6433"/>
                  <a:pt x="6213" y="7336"/>
                  <a:pt x="5717" y="8432"/>
                </a:cubicBezTo>
                <a:cubicBezTo>
                  <a:pt x="5210" y="9552"/>
                  <a:pt x="5082" y="10878"/>
                  <a:pt x="5520" y="12293"/>
                </a:cubicBezTo>
                <a:cubicBezTo>
                  <a:pt x="4660" y="11758"/>
                  <a:pt x="3725" y="11352"/>
                  <a:pt x="2745" y="11089"/>
                </a:cubicBezTo>
                <a:cubicBezTo>
                  <a:pt x="1851" y="10849"/>
                  <a:pt x="928" y="10730"/>
                  <a:pt x="1" y="10736"/>
                </a:cubicBezTo>
                <a:close/>
              </a:path>
            </a:pathLst>
          </a:custGeom>
          <a:solidFill>
            <a:schemeClr val="accent1"/>
          </a:solidFill>
          <a:ln>
            <a:noFill/>
          </a:ln>
        </p:spPr>
        <p:txBody>
          <a:bodyPr spcFirstLastPara="1" wrap="square" lIns="25400" tIns="25400" rIns="25400" bIns="25400" anchor="ctr" anchorCtr="0">
            <a:noAutofit/>
          </a:bodyPr>
          <a:lstStyle/>
          <a:p>
            <a:pPr marL="0" marR="0" lvl="0" indent="0" algn="ctr" rtl="0">
              <a:spcBef>
                <a:spcPts val="0"/>
              </a:spcBef>
              <a:spcAft>
                <a:spcPts val="0"/>
              </a:spcAft>
              <a:buNone/>
            </a:pPr>
            <a:endParaRPr sz="1600">
              <a:solidFill>
                <a:srgbClr val="000000"/>
              </a:solidFill>
              <a:latin typeface="Lato Light"/>
              <a:ea typeface="Lato Light"/>
              <a:cs typeface="Lato Light"/>
              <a:sym typeface="Lato Light"/>
            </a:endParaRPr>
          </a:p>
        </p:txBody>
      </p:sp>
      <p:sp>
        <p:nvSpPr>
          <p:cNvPr id="135" name="Google Shape;135;p26"/>
          <p:cNvSpPr txBox="1">
            <a:spLocks noGrp="1"/>
          </p:cNvSpPr>
          <p:nvPr>
            <p:ph type="subTitle" idx="1"/>
          </p:nvPr>
        </p:nvSpPr>
        <p:spPr>
          <a:xfrm>
            <a:off x="8491567" y="1859967"/>
            <a:ext cx="3091200" cy="1621600"/>
          </a:xfrm>
          <a:prstGeom prst="rect">
            <a:avLst/>
          </a:prstGeom>
        </p:spPr>
        <p:txBody>
          <a:bodyPr spcFirstLastPara="1" wrap="square" lIns="91425" tIns="91425" rIns="91425" bIns="91425" anchor="t" anchorCtr="0">
            <a:normAutofit/>
          </a:bodyPr>
          <a:lstStyle>
            <a:lvl1pPr lvl="0">
              <a:spcBef>
                <a:spcPts val="0"/>
              </a:spcBef>
              <a:spcAft>
                <a:spcPts val="0"/>
              </a:spcAft>
              <a:buSzPts val="1200"/>
              <a:buFont typeface="Open Sans Medium"/>
              <a:buNone/>
              <a:defRPr sz="1600">
                <a:latin typeface="Open Sans Medium"/>
                <a:ea typeface="Open Sans Medium"/>
                <a:cs typeface="Open Sans Medium"/>
                <a:sym typeface="Open Sans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26"/>
          <p:cNvSpPr/>
          <p:nvPr/>
        </p:nvSpPr>
        <p:spPr>
          <a:xfrm>
            <a:off x="3869516" y="2826404"/>
            <a:ext cx="2164435" cy="2220875"/>
          </a:xfrm>
          <a:custGeom>
            <a:avLst/>
            <a:gdLst/>
            <a:ahLst/>
            <a:cxnLst/>
            <a:rect l="l" t="t" r="r" b="b"/>
            <a:pathLst>
              <a:path w="21501" h="20867" extrusionOk="0">
                <a:moveTo>
                  <a:pt x="21501" y="3787"/>
                </a:moveTo>
                <a:lnTo>
                  <a:pt x="21501" y="9990"/>
                </a:lnTo>
                <a:lnTo>
                  <a:pt x="14929" y="9990"/>
                </a:lnTo>
                <a:lnTo>
                  <a:pt x="16281" y="8704"/>
                </a:lnTo>
                <a:cubicBezTo>
                  <a:pt x="14580" y="4140"/>
                  <a:pt x="7864" y="3920"/>
                  <a:pt x="5837" y="8362"/>
                </a:cubicBezTo>
                <a:cubicBezTo>
                  <a:pt x="4878" y="10464"/>
                  <a:pt x="5470" y="12605"/>
                  <a:pt x="6862" y="14040"/>
                </a:cubicBezTo>
                <a:cubicBezTo>
                  <a:pt x="8248" y="15468"/>
                  <a:pt x="10429" y="16200"/>
                  <a:pt x="12713" y="15502"/>
                </a:cubicBezTo>
                <a:cubicBezTo>
                  <a:pt x="12159" y="16331"/>
                  <a:pt x="11733" y="17232"/>
                  <a:pt x="11448" y="18175"/>
                </a:cubicBezTo>
                <a:cubicBezTo>
                  <a:pt x="11183" y="19051"/>
                  <a:pt x="11042" y="19956"/>
                  <a:pt x="11027" y="20867"/>
                </a:cubicBezTo>
                <a:cubicBezTo>
                  <a:pt x="7844" y="20900"/>
                  <a:pt x="4992" y="19642"/>
                  <a:pt x="2992" y="17624"/>
                </a:cubicBezTo>
                <a:cubicBezTo>
                  <a:pt x="1979" y="16603"/>
                  <a:pt x="1184" y="15386"/>
                  <a:pt x="666" y="14048"/>
                </a:cubicBezTo>
                <a:cubicBezTo>
                  <a:pt x="145" y="12705"/>
                  <a:pt x="-99" y="11235"/>
                  <a:pt x="38" y="9702"/>
                </a:cubicBezTo>
                <a:cubicBezTo>
                  <a:pt x="256" y="7262"/>
                  <a:pt x="1257" y="5184"/>
                  <a:pt x="2727" y="3588"/>
                </a:cubicBezTo>
                <a:cubicBezTo>
                  <a:pt x="4232" y="1956"/>
                  <a:pt x="6226" y="831"/>
                  <a:pt x="8406" y="316"/>
                </a:cubicBezTo>
                <a:cubicBezTo>
                  <a:pt x="12706" y="-700"/>
                  <a:pt x="17572" y="711"/>
                  <a:pt x="20335" y="4861"/>
                </a:cubicBezTo>
                <a:lnTo>
                  <a:pt x="21501" y="3787"/>
                </a:lnTo>
                <a:close/>
              </a:path>
            </a:pathLst>
          </a:custGeom>
          <a:solidFill>
            <a:schemeClr val="accent5"/>
          </a:solidFill>
          <a:ln>
            <a:noFill/>
          </a:ln>
        </p:spPr>
        <p:txBody>
          <a:bodyPr spcFirstLastPara="1" wrap="square" lIns="25400" tIns="25400" rIns="25400" bIns="25400" anchor="ctr" anchorCtr="0">
            <a:noAutofit/>
          </a:bodyPr>
          <a:lstStyle/>
          <a:p>
            <a:pPr marL="0" marR="0" lvl="0" indent="0" algn="ctr" rtl="0">
              <a:spcBef>
                <a:spcPts val="0"/>
              </a:spcBef>
              <a:spcAft>
                <a:spcPts val="0"/>
              </a:spcAft>
              <a:buNone/>
            </a:pPr>
            <a:endParaRPr sz="1600">
              <a:solidFill>
                <a:srgbClr val="000000"/>
              </a:solidFill>
              <a:latin typeface="Lato Light"/>
              <a:ea typeface="Lato Light"/>
              <a:cs typeface="Lato Light"/>
              <a:sym typeface="Lato Light"/>
            </a:endParaRPr>
          </a:p>
        </p:txBody>
      </p:sp>
      <p:sp>
        <p:nvSpPr>
          <p:cNvPr id="137" name="Google Shape;137;p26"/>
          <p:cNvSpPr/>
          <p:nvPr/>
        </p:nvSpPr>
        <p:spPr>
          <a:xfrm>
            <a:off x="6135963" y="2826804"/>
            <a:ext cx="2186485" cy="2220831"/>
          </a:xfrm>
          <a:custGeom>
            <a:avLst/>
            <a:gdLst/>
            <a:ahLst/>
            <a:cxnLst/>
            <a:rect l="l" t="t" r="r" b="b"/>
            <a:pathLst>
              <a:path w="21467" h="21208" extrusionOk="0">
                <a:moveTo>
                  <a:pt x="10372" y="3"/>
                </a:moveTo>
                <a:cubicBezTo>
                  <a:pt x="10348" y="975"/>
                  <a:pt x="10194" y="1941"/>
                  <a:pt x="9914" y="2875"/>
                </a:cubicBezTo>
                <a:cubicBezTo>
                  <a:pt x="9631" y="3818"/>
                  <a:pt x="9222" y="4720"/>
                  <a:pt x="8697" y="5558"/>
                </a:cubicBezTo>
                <a:cubicBezTo>
                  <a:pt x="10843" y="4811"/>
                  <a:pt x="12957" y="5403"/>
                  <a:pt x="14390" y="6707"/>
                </a:cubicBezTo>
                <a:cubicBezTo>
                  <a:pt x="15803" y="7993"/>
                  <a:pt x="16564" y="9984"/>
                  <a:pt x="15935" y="12092"/>
                </a:cubicBezTo>
                <a:cubicBezTo>
                  <a:pt x="15185" y="14609"/>
                  <a:pt x="13018" y="15950"/>
                  <a:pt x="10791" y="16004"/>
                </a:cubicBezTo>
                <a:cubicBezTo>
                  <a:pt x="9683" y="16031"/>
                  <a:pt x="8573" y="15737"/>
                  <a:pt x="7616" y="15155"/>
                </a:cubicBezTo>
                <a:cubicBezTo>
                  <a:pt x="6612" y="14545"/>
                  <a:pt x="5769" y="13615"/>
                  <a:pt x="5249" y="12354"/>
                </a:cubicBezTo>
                <a:lnTo>
                  <a:pt x="6505" y="11107"/>
                </a:lnTo>
                <a:lnTo>
                  <a:pt x="0" y="11107"/>
                </a:lnTo>
                <a:lnTo>
                  <a:pt x="0" y="17436"/>
                </a:lnTo>
                <a:lnTo>
                  <a:pt x="1358" y="16110"/>
                </a:lnTo>
                <a:cubicBezTo>
                  <a:pt x="3668" y="19863"/>
                  <a:pt x="7726" y="21521"/>
                  <a:pt x="11614" y="21159"/>
                </a:cubicBezTo>
                <a:cubicBezTo>
                  <a:pt x="13439" y="20989"/>
                  <a:pt x="15221" y="20372"/>
                  <a:pt x="16771" y="19348"/>
                </a:cubicBezTo>
                <a:cubicBezTo>
                  <a:pt x="18313" y="18329"/>
                  <a:pt x="19638" y="16901"/>
                  <a:pt x="20512" y="15040"/>
                </a:cubicBezTo>
                <a:cubicBezTo>
                  <a:pt x="21361" y="13233"/>
                  <a:pt x="21600" y="11358"/>
                  <a:pt x="21401" y="9578"/>
                </a:cubicBezTo>
                <a:cubicBezTo>
                  <a:pt x="21204" y="7817"/>
                  <a:pt x="20575" y="6137"/>
                  <a:pt x="19586" y="4691"/>
                </a:cubicBezTo>
                <a:cubicBezTo>
                  <a:pt x="17644" y="1852"/>
                  <a:pt x="14322" y="-79"/>
                  <a:pt x="10372" y="3"/>
                </a:cubicBezTo>
                <a:close/>
              </a:path>
            </a:pathLst>
          </a:custGeom>
          <a:solidFill>
            <a:schemeClr val="accent4"/>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733">
              <a:solidFill>
                <a:srgbClr val="7F7F7F"/>
              </a:solidFill>
              <a:latin typeface="Lato Light"/>
              <a:ea typeface="Lato Light"/>
              <a:cs typeface="Lato Light"/>
              <a:sym typeface="Lato Light"/>
            </a:endParaRPr>
          </a:p>
        </p:txBody>
      </p:sp>
      <p:sp>
        <p:nvSpPr>
          <p:cNvPr id="138" name="Google Shape;138;p26"/>
          <p:cNvSpPr/>
          <p:nvPr/>
        </p:nvSpPr>
        <p:spPr>
          <a:xfrm>
            <a:off x="4977396" y="3987570"/>
            <a:ext cx="2216539" cy="2186348"/>
          </a:xfrm>
          <a:custGeom>
            <a:avLst/>
            <a:gdLst/>
            <a:ahLst/>
            <a:cxnLst/>
            <a:rect l="l" t="t" r="r" b="b"/>
            <a:pathLst>
              <a:path w="21501" h="21446" extrusionOk="0">
                <a:moveTo>
                  <a:pt x="3765" y="0"/>
                </a:moveTo>
                <a:lnTo>
                  <a:pt x="10283" y="0"/>
                </a:lnTo>
                <a:lnTo>
                  <a:pt x="10283" y="6590"/>
                </a:lnTo>
                <a:lnTo>
                  <a:pt x="8990" y="5343"/>
                </a:lnTo>
                <a:cubicBezTo>
                  <a:pt x="7519" y="5878"/>
                  <a:pt x="6512" y="6832"/>
                  <a:pt x="5929" y="7968"/>
                </a:cubicBezTo>
                <a:cubicBezTo>
                  <a:pt x="5337" y="9121"/>
                  <a:pt x="5179" y="10464"/>
                  <a:pt x="5446" y="11727"/>
                </a:cubicBezTo>
                <a:cubicBezTo>
                  <a:pt x="5970" y="14204"/>
                  <a:pt x="8090" y="16272"/>
                  <a:pt x="11243" y="16062"/>
                </a:cubicBezTo>
                <a:cubicBezTo>
                  <a:pt x="12115" y="16003"/>
                  <a:pt x="12895" y="15724"/>
                  <a:pt x="13572" y="15302"/>
                </a:cubicBezTo>
                <a:cubicBezTo>
                  <a:pt x="14286" y="14856"/>
                  <a:pt x="14889" y="14248"/>
                  <a:pt x="15335" y="13548"/>
                </a:cubicBezTo>
                <a:cubicBezTo>
                  <a:pt x="16207" y="12178"/>
                  <a:pt x="16504" y="10431"/>
                  <a:pt x="15928" y="8703"/>
                </a:cubicBezTo>
                <a:cubicBezTo>
                  <a:pt x="16792" y="9263"/>
                  <a:pt x="17732" y="9692"/>
                  <a:pt x="18718" y="9979"/>
                </a:cubicBezTo>
                <a:cubicBezTo>
                  <a:pt x="19623" y="10242"/>
                  <a:pt x="20559" y="10383"/>
                  <a:pt x="21501" y="10396"/>
                </a:cubicBezTo>
                <a:cubicBezTo>
                  <a:pt x="21505" y="12780"/>
                  <a:pt x="20816" y="14901"/>
                  <a:pt x="19662" y="16639"/>
                </a:cubicBezTo>
                <a:cubicBezTo>
                  <a:pt x="18516" y="18366"/>
                  <a:pt x="16908" y="19721"/>
                  <a:pt x="15053" y="20543"/>
                </a:cubicBezTo>
                <a:cubicBezTo>
                  <a:pt x="13325" y="21308"/>
                  <a:pt x="11408" y="21600"/>
                  <a:pt x="9505" y="21369"/>
                </a:cubicBezTo>
                <a:cubicBezTo>
                  <a:pt x="7408" y="21114"/>
                  <a:pt x="5325" y="20227"/>
                  <a:pt x="3541" y="18603"/>
                </a:cubicBezTo>
                <a:cubicBezTo>
                  <a:pt x="2210" y="17392"/>
                  <a:pt x="1279" y="15930"/>
                  <a:pt x="702" y="14376"/>
                </a:cubicBezTo>
                <a:cubicBezTo>
                  <a:pt x="131" y="12837"/>
                  <a:pt x="-95" y="11201"/>
                  <a:pt x="36" y="9594"/>
                </a:cubicBezTo>
                <a:cubicBezTo>
                  <a:pt x="300" y="6352"/>
                  <a:pt x="2013" y="3238"/>
                  <a:pt x="5065" y="1365"/>
                </a:cubicBezTo>
                <a:lnTo>
                  <a:pt x="3765" y="0"/>
                </a:lnTo>
                <a:close/>
              </a:path>
            </a:pathLst>
          </a:custGeom>
          <a:solidFill>
            <a:srgbClr val="437DB2"/>
          </a:solidFill>
          <a:ln>
            <a:noFill/>
          </a:ln>
        </p:spPr>
        <p:txBody>
          <a:bodyPr spcFirstLastPara="1" wrap="square" lIns="25400" tIns="25400" rIns="25400" bIns="25400" anchor="ctr" anchorCtr="0">
            <a:noAutofit/>
          </a:bodyPr>
          <a:lstStyle/>
          <a:p>
            <a:pPr marL="0" marR="0" lvl="0" indent="0" algn="ctr" rtl="0">
              <a:spcBef>
                <a:spcPts val="0"/>
              </a:spcBef>
              <a:spcAft>
                <a:spcPts val="0"/>
              </a:spcAft>
              <a:buNone/>
            </a:pPr>
            <a:endParaRPr sz="1600">
              <a:solidFill>
                <a:srgbClr val="000000"/>
              </a:solidFill>
              <a:latin typeface="Lato Light"/>
              <a:ea typeface="Lato Light"/>
              <a:cs typeface="Lato Light"/>
              <a:sym typeface="Lato Light"/>
            </a:endParaRPr>
          </a:p>
        </p:txBody>
      </p:sp>
      <p:sp>
        <p:nvSpPr>
          <p:cNvPr id="139" name="Google Shape;139;p26"/>
          <p:cNvSpPr/>
          <p:nvPr/>
        </p:nvSpPr>
        <p:spPr>
          <a:xfrm>
            <a:off x="4981741" y="2557153"/>
            <a:ext cx="565011" cy="421776"/>
          </a:xfrm>
          <a:custGeom>
            <a:avLst/>
            <a:gdLst/>
            <a:ahLst/>
            <a:cxnLst/>
            <a:rect l="l" t="t" r="r" b="b"/>
            <a:pathLst>
              <a:path w="21579" h="21600" extrusionOk="0">
                <a:moveTo>
                  <a:pt x="21579" y="21600"/>
                </a:moveTo>
                <a:cubicBezTo>
                  <a:pt x="20965" y="19090"/>
                  <a:pt x="20631" y="16471"/>
                  <a:pt x="20586" y="13829"/>
                </a:cubicBezTo>
                <a:cubicBezTo>
                  <a:pt x="20543" y="11244"/>
                  <a:pt x="20778" y="8664"/>
                  <a:pt x="21284" y="6170"/>
                </a:cubicBezTo>
                <a:cubicBezTo>
                  <a:pt x="18128" y="4224"/>
                  <a:pt x="14832" y="2720"/>
                  <a:pt x="11448" y="1683"/>
                </a:cubicBezTo>
                <a:cubicBezTo>
                  <a:pt x="8066" y="648"/>
                  <a:pt x="4614" y="84"/>
                  <a:pt x="1146" y="0"/>
                </a:cubicBezTo>
                <a:cubicBezTo>
                  <a:pt x="743" y="2263"/>
                  <a:pt x="445" y="4557"/>
                  <a:pt x="254" y="6870"/>
                </a:cubicBezTo>
                <a:cubicBezTo>
                  <a:pt x="62" y="9193"/>
                  <a:pt x="-21" y="11531"/>
                  <a:pt x="5" y="13868"/>
                </a:cubicBezTo>
                <a:cubicBezTo>
                  <a:pt x="3936" y="13809"/>
                  <a:pt x="7854" y="14499"/>
                  <a:pt x="11642" y="15919"/>
                </a:cubicBezTo>
                <a:cubicBezTo>
                  <a:pt x="15124" y="17224"/>
                  <a:pt x="18464" y="19134"/>
                  <a:pt x="21579" y="21600"/>
                </a:cubicBezTo>
                <a:close/>
              </a:path>
            </a:pathLst>
          </a:custGeom>
          <a:solidFill>
            <a:schemeClr val="accent1"/>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733">
              <a:solidFill>
                <a:srgbClr val="7F7F7F"/>
              </a:solidFill>
              <a:latin typeface="Lato Light"/>
              <a:ea typeface="Lato Light"/>
              <a:cs typeface="Lato Light"/>
              <a:sym typeface="Lato Light"/>
            </a:endParaRPr>
          </a:p>
        </p:txBody>
      </p:sp>
      <p:sp>
        <p:nvSpPr>
          <p:cNvPr id="140" name="Google Shape;140;p26"/>
          <p:cNvSpPr/>
          <p:nvPr/>
        </p:nvSpPr>
        <p:spPr>
          <a:xfrm>
            <a:off x="4710380" y="4477241"/>
            <a:ext cx="434016" cy="568679"/>
          </a:xfrm>
          <a:custGeom>
            <a:avLst/>
            <a:gdLst/>
            <a:ahLst/>
            <a:cxnLst/>
            <a:rect l="l" t="t" r="r" b="b"/>
            <a:pathLst>
              <a:path w="21600" h="21579" extrusionOk="0">
                <a:moveTo>
                  <a:pt x="21600" y="0"/>
                </a:moveTo>
                <a:cubicBezTo>
                  <a:pt x="19109" y="597"/>
                  <a:pt x="16522" y="932"/>
                  <a:pt x="13913" y="995"/>
                </a:cubicBezTo>
                <a:cubicBezTo>
                  <a:pt x="11327" y="1058"/>
                  <a:pt x="8742" y="853"/>
                  <a:pt x="6227" y="387"/>
                </a:cubicBezTo>
                <a:cubicBezTo>
                  <a:pt x="4357" y="3529"/>
                  <a:pt x="2888" y="6802"/>
                  <a:pt x="1843" y="10161"/>
                </a:cubicBezTo>
                <a:cubicBezTo>
                  <a:pt x="803" y="13498"/>
                  <a:pt x="186" y="16905"/>
                  <a:pt x="0" y="20333"/>
                </a:cubicBezTo>
                <a:cubicBezTo>
                  <a:pt x="2248" y="20780"/>
                  <a:pt x="4534" y="21109"/>
                  <a:pt x="6842" y="21316"/>
                </a:cubicBezTo>
                <a:cubicBezTo>
                  <a:pt x="9039" y="21513"/>
                  <a:pt x="11250" y="21600"/>
                  <a:pt x="13462" y="21575"/>
                </a:cubicBezTo>
                <a:cubicBezTo>
                  <a:pt x="13546" y="17890"/>
                  <a:pt x="14247" y="14228"/>
                  <a:pt x="15549" y="10679"/>
                </a:cubicBezTo>
                <a:cubicBezTo>
                  <a:pt x="16926" y="6926"/>
                  <a:pt x="18961" y="3334"/>
                  <a:pt x="21600" y="0"/>
                </a:cubicBezTo>
                <a:close/>
              </a:path>
            </a:pathLst>
          </a:custGeom>
          <a:solidFill>
            <a:schemeClr val="accent5"/>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733">
              <a:solidFill>
                <a:srgbClr val="7F7F7F"/>
              </a:solidFill>
              <a:latin typeface="Lato Light"/>
              <a:ea typeface="Lato Light"/>
              <a:cs typeface="Lato Light"/>
              <a:sym typeface="Lato Light"/>
            </a:endParaRPr>
          </a:p>
        </p:txBody>
      </p:sp>
      <p:sp>
        <p:nvSpPr>
          <p:cNvPr id="141" name="Google Shape;141;p26"/>
          <p:cNvSpPr/>
          <p:nvPr/>
        </p:nvSpPr>
        <p:spPr>
          <a:xfrm>
            <a:off x="6620332" y="4872441"/>
            <a:ext cx="569553" cy="449928"/>
          </a:xfrm>
          <a:custGeom>
            <a:avLst/>
            <a:gdLst/>
            <a:ahLst/>
            <a:cxnLst/>
            <a:rect l="l" t="t" r="r" b="b"/>
            <a:pathLst>
              <a:path w="21574" h="21600" extrusionOk="0">
                <a:moveTo>
                  <a:pt x="21568" y="8485"/>
                </a:moveTo>
                <a:cubicBezTo>
                  <a:pt x="21600" y="10739"/>
                  <a:pt x="21515" y="12993"/>
                  <a:pt x="21313" y="15232"/>
                </a:cubicBezTo>
                <a:cubicBezTo>
                  <a:pt x="21120" y="17377"/>
                  <a:pt x="20820" y="19504"/>
                  <a:pt x="20415" y="21600"/>
                </a:cubicBezTo>
                <a:cubicBezTo>
                  <a:pt x="17022" y="21426"/>
                  <a:pt x="13651" y="20820"/>
                  <a:pt x="10352" y="19792"/>
                </a:cubicBezTo>
                <a:cubicBezTo>
                  <a:pt x="7008" y="18749"/>
                  <a:pt x="3756" y="17277"/>
                  <a:pt x="646" y="15398"/>
                </a:cubicBezTo>
                <a:cubicBezTo>
                  <a:pt x="1044" y="12939"/>
                  <a:pt x="1202" y="10426"/>
                  <a:pt x="1114" y="7918"/>
                </a:cubicBezTo>
                <a:cubicBezTo>
                  <a:pt x="1020" y="5228"/>
                  <a:pt x="646" y="2565"/>
                  <a:pt x="0" y="0"/>
                </a:cubicBezTo>
                <a:cubicBezTo>
                  <a:pt x="3333" y="2760"/>
                  <a:pt x="6962" y="4892"/>
                  <a:pt x="10774" y="6331"/>
                </a:cubicBezTo>
                <a:cubicBezTo>
                  <a:pt x="14281" y="7655"/>
                  <a:pt x="17911" y="8379"/>
                  <a:pt x="21568" y="8485"/>
                </a:cubicBezTo>
                <a:close/>
              </a:path>
            </a:pathLst>
          </a:custGeom>
          <a:solidFill>
            <a:srgbClr val="325D85"/>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733">
              <a:solidFill>
                <a:srgbClr val="7F7F7F"/>
              </a:solidFill>
              <a:latin typeface="Lato Light"/>
              <a:ea typeface="Lato Light"/>
              <a:cs typeface="Lato Light"/>
              <a:sym typeface="Lato Light"/>
            </a:endParaRPr>
          </a:p>
        </p:txBody>
      </p:sp>
      <p:sp>
        <p:nvSpPr>
          <p:cNvPr id="142" name="Google Shape;142;p26"/>
          <p:cNvSpPr/>
          <p:nvPr/>
        </p:nvSpPr>
        <p:spPr>
          <a:xfrm>
            <a:off x="7017628" y="2826432"/>
            <a:ext cx="443520" cy="582641"/>
          </a:xfrm>
          <a:custGeom>
            <a:avLst/>
            <a:gdLst/>
            <a:ahLst/>
            <a:cxnLst/>
            <a:rect l="l" t="t" r="r" b="b"/>
            <a:pathLst>
              <a:path w="21600" h="21566" extrusionOk="0">
                <a:moveTo>
                  <a:pt x="21600" y="971"/>
                </a:moveTo>
                <a:cubicBezTo>
                  <a:pt x="21515" y="4369"/>
                  <a:pt x="20965" y="7751"/>
                  <a:pt x="19961" y="11062"/>
                </a:cubicBezTo>
                <a:cubicBezTo>
                  <a:pt x="18948" y="14404"/>
                  <a:pt x="17476" y="17656"/>
                  <a:pt x="15571" y="20764"/>
                </a:cubicBezTo>
                <a:cubicBezTo>
                  <a:pt x="13115" y="20381"/>
                  <a:pt x="10605" y="20240"/>
                  <a:pt x="8102" y="20343"/>
                </a:cubicBezTo>
                <a:cubicBezTo>
                  <a:pt x="5339" y="20458"/>
                  <a:pt x="2612" y="20869"/>
                  <a:pt x="0" y="21566"/>
                </a:cubicBezTo>
                <a:cubicBezTo>
                  <a:pt x="2626" y="18367"/>
                  <a:pt x="4673" y="14912"/>
                  <a:pt x="6083" y="11294"/>
                </a:cubicBezTo>
                <a:cubicBezTo>
                  <a:pt x="7509" y="7635"/>
                  <a:pt x="8272" y="3844"/>
                  <a:pt x="8350" y="27"/>
                </a:cubicBezTo>
                <a:cubicBezTo>
                  <a:pt x="10487" y="-34"/>
                  <a:pt x="12628" y="8"/>
                  <a:pt x="14759" y="151"/>
                </a:cubicBezTo>
                <a:cubicBezTo>
                  <a:pt x="17061" y="306"/>
                  <a:pt x="19346" y="580"/>
                  <a:pt x="21600" y="971"/>
                </a:cubicBezTo>
                <a:close/>
              </a:path>
            </a:pathLst>
          </a:custGeom>
          <a:solidFill>
            <a:schemeClr val="accent4"/>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733">
              <a:solidFill>
                <a:srgbClr val="7F7F7F"/>
              </a:solidFill>
              <a:latin typeface="Lato Light"/>
              <a:ea typeface="Lato Light"/>
              <a:cs typeface="Lato Light"/>
              <a:sym typeface="Lato Light"/>
            </a:endParaRPr>
          </a:p>
        </p:txBody>
      </p:sp>
      <p:sp>
        <p:nvSpPr>
          <p:cNvPr id="143" name="Google Shape;143;p26"/>
          <p:cNvSpPr txBox="1"/>
          <p:nvPr/>
        </p:nvSpPr>
        <p:spPr>
          <a:xfrm>
            <a:off x="5891308" y="2591035"/>
            <a:ext cx="427600" cy="354000"/>
          </a:xfrm>
          <a:prstGeom prst="rect">
            <a:avLst/>
          </a:prstGeom>
          <a:noFill/>
          <a:ln>
            <a:noFill/>
          </a:ln>
        </p:spPr>
        <p:txBody>
          <a:bodyPr spcFirstLastPara="1" wrap="square" lIns="45733" tIns="22867" rIns="45733" bIns="22867" anchor="ctr" anchorCtr="0">
            <a:noAutofit/>
          </a:bodyPr>
          <a:lstStyle/>
          <a:p>
            <a:pPr marL="0" marR="0" lvl="0" indent="0" algn="ctr" rtl="0">
              <a:spcBef>
                <a:spcPts val="0"/>
              </a:spcBef>
              <a:spcAft>
                <a:spcPts val="0"/>
              </a:spcAft>
              <a:buNone/>
            </a:pPr>
            <a:r>
              <a:rPr lang="it" sz="2000" b="1">
                <a:solidFill>
                  <a:schemeClr val="dk2"/>
                </a:solidFill>
                <a:latin typeface="Montserrat"/>
                <a:ea typeface="Montserrat"/>
                <a:cs typeface="Montserrat"/>
                <a:sym typeface="Montserrat"/>
              </a:rPr>
              <a:t>01</a:t>
            </a:r>
            <a:endParaRPr sz="2000" b="1">
              <a:solidFill>
                <a:schemeClr val="dk2"/>
              </a:solidFill>
              <a:latin typeface="Montserrat"/>
              <a:ea typeface="Montserrat"/>
              <a:cs typeface="Montserrat"/>
              <a:sym typeface="Montserrat"/>
            </a:endParaRPr>
          </a:p>
        </p:txBody>
      </p:sp>
      <p:sp>
        <p:nvSpPr>
          <p:cNvPr id="144" name="Google Shape;144;p26"/>
          <p:cNvSpPr txBox="1"/>
          <p:nvPr/>
        </p:nvSpPr>
        <p:spPr>
          <a:xfrm>
            <a:off x="5849901" y="4903757"/>
            <a:ext cx="504400" cy="354000"/>
          </a:xfrm>
          <a:prstGeom prst="rect">
            <a:avLst/>
          </a:prstGeom>
          <a:noFill/>
          <a:ln>
            <a:noFill/>
          </a:ln>
        </p:spPr>
        <p:txBody>
          <a:bodyPr spcFirstLastPara="1" wrap="square" lIns="45733" tIns="22867" rIns="45733" bIns="22867" anchor="ctr" anchorCtr="0">
            <a:noAutofit/>
          </a:bodyPr>
          <a:lstStyle/>
          <a:p>
            <a:pPr marL="0" marR="0" lvl="0" indent="0" algn="ctr" rtl="0">
              <a:spcBef>
                <a:spcPts val="0"/>
              </a:spcBef>
              <a:spcAft>
                <a:spcPts val="0"/>
              </a:spcAft>
              <a:buNone/>
            </a:pPr>
            <a:r>
              <a:rPr lang="it" sz="2000" b="1">
                <a:solidFill>
                  <a:schemeClr val="dk2"/>
                </a:solidFill>
                <a:latin typeface="Montserrat"/>
                <a:ea typeface="Montserrat"/>
                <a:cs typeface="Montserrat"/>
                <a:sym typeface="Montserrat"/>
              </a:rPr>
              <a:t>03</a:t>
            </a:r>
            <a:endParaRPr sz="2000" b="1">
              <a:solidFill>
                <a:schemeClr val="dk2"/>
              </a:solidFill>
              <a:latin typeface="Montserrat"/>
              <a:ea typeface="Montserrat"/>
              <a:cs typeface="Montserrat"/>
              <a:sym typeface="Montserrat"/>
            </a:endParaRPr>
          </a:p>
        </p:txBody>
      </p:sp>
      <p:sp>
        <p:nvSpPr>
          <p:cNvPr id="145" name="Google Shape;145;p26"/>
          <p:cNvSpPr txBox="1"/>
          <p:nvPr/>
        </p:nvSpPr>
        <p:spPr>
          <a:xfrm>
            <a:off x="6992579" y="3759833"/>
            <a:ext cx="493600" cy="354000"/>
          </a:xfrm>
          <a:prstGeom prst="rect">
            <a:avLst/>
          </a:prstGeom>
          <a:noFill/>
          <a:ln>
            <a:noFill/>
          </a:ln>
        </p:spPr>
        <p:txBody>
          <a:bodyPr spcFirstLastPara="1" wrap="square" lIns="45733" tIns="22867" rIns="45733" bIns="22867" anchor="ctr" anchorCtr="0">
            <a:noAutofit/>
          </a:bodyPr>
          <a:lstStyle/>
          <a:p>
            <a:pPr marL="0" marR="0" lvl="0" indent="0" algn="ctr" rtl="0">
              <a:spcBef>
                <a:spcPts val="0"/>
              </a:spcBef>
              <a:spcAft>
                <a:spcPts val="0"/>
              </a:spcAft>
              <a:buNone/>
            </a:pPr>
            <a:r>
              <a:rPr lang="it" sz="2000" b="1">
                <a:solidFill>
                  <a:schemeClr val="dk2"/>
                </a:solidFill>
                <a:latin typeface="Montserrat"/>
                <a:ea typeface="Montserrat"/>
                <a:cs typeface="Montserrat"/>
                <a:sym typeface="Montserrat"/>
              </a:rPr>
              <a:t>02</a:t>
            </a:r>
            <a:endParaRPr sz="2000" b="1">
              <a:solidFill>
                <a:schemeClr val="dk2"/>
              </a:solidFill>
              <a:latin typeface="Montserrat"/>
              <a:ea typeface="Montserrat"/>
              <a:cs typeface="Montserrat"/>
              <a:sym typeface="Montserrat"/>
            </a:endParaRPr>
          </a:p>
        </p:txBody>
      </p:sp>
      <p:sp>
        <p:nvSpPr>
          <p:cNvPr id="146" name="Google Shape;146;p26"/>
          <p:cNvSpPr txBox="1"/>
          <p:nvPr/>
        </p:nvSpPr>
        <p:spPr>
          <a:xfrm>
            <a:off x="4662791" y="3759833"/>
            <a:ext cx="529200" cy="354000"/>
          </a:xfrm>
          <a:prstGeom prst="rect">
            <a:avLst/>
          </a:prstGeom>
          <a:noFill/>
          <a:ln>
            <a:noFill/>
          </a:ln>
        </p:spPr>
        <p:txBody>
          <a:bodyPr spcFirstLastPara="1" wrap="square" lIns="45733" tIns="22867" rIns="45733" bIns="22867" anchor="ctr" anchorCtr="0">
            <a:noAutofit/>
          </a:bodyPr>
          <a:lstStyle/>
          <a:p>
            <a:pPr marL="0" marR="0" lvl="0" indent="0" algn="ctr" rtl="0">
              <a:spcBef>
                <a:spcPts val="0"/>
              </a:spcBef>
              <a:spcAft>
                <a:spcPts val="0"/>
              </a:spcAft>
              <a:buNone/>
            </a:pPr>
            <a:r>
              <a:rPr lang="it" sz="2000" b="1">
                <a:solidFill>
                  <a:schemeClr val="dk2"/>
                </a:solidFill>
                <a:latin typeface="Montserrat"/>
                <a:ea typeface="Montserrat"/>
                <a:cs typeface="Montserrat"/>
                <a:sym typeface="Montserrat"/>
              </a:rPr>
              <a:t>04</a:t>
            </a:r>
            <a:endParaRPr sz="2000" b="1">
              <a:solidFill>
                <a:schemeClr val="dk2"/>
              </a:solidFill>
              <a:latin typeface="Montserrat"/>
              <a:ea typeface="Montserrat"/>
              <a:cs typeface="Montserrat"/>
              <a:sym typeface="Montserrat"/>
            </a:endParaRPr>
          </a:p>
        </p:txBody>
      </p:sp>
      <p:sp>
        <p:nvSpPr>
          <p:cNvPr id="147" name="Google Shape;147;p26"/>
          <p:cNvSpPr txBox="1">
            <a:spLocks noGrp="1"/>
          </p:cNvSpPr>
          <p:nvPr>
            <p:ph type="subTitle" idx="2"/>
          </p:nvPr>
        </p:nvSpPr>
        <p:spPr>
          <a:xfrm>
            <a:off x="8491567" y="4429300"/>
            <a:ext cx="3091200" cy="1621600"/>
          </a:xfrm>
          <a:prstGeom prst="rect">
            <a:avLst/>
          </a:prstGeom>
        </p:spPr>
        <p:txBody>
          <a:bodyPr spcFirstLastPara="1" wrap="square" lIns="91425" tIns="91425" rIns="91425" bIns="91425" anchor="t" anchorCtr="0">
            <a:normAutofit/>
          </a:bodyPr>
          <a:lstStyle>
            <a:lvl1pPr lvl="0">
              <a:spcBef>
                <a:spcPts val="0"/>
              </a:spcBef>
              <a:spcAft>
                <a:spcPts val="0"/>
              </a:spcAft>
              <a:buSzPts val="1200"/>
              <a:buFont typeface="Open Sans Medium"/>
              <a:buNone/>
              <a:defRPr sz="1600">
                <a:latin typeface="Open Sans Medium"/>
                <a:ea typeface="Open Sans Medium"/>
                <a:cs typeface="Open Sans Medium"/>
                <a:sym typeface="Open Sans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26"/>
          <p:cNvSpPr txBox="1">
            <a:spLocks noGrp="1"/>
          </p:cNvSpPr>
          <p:nvPr>
            <p:ph type="subTitle" idx="3"/>
          </p:nvPr>
        </p:nvSpPr>
        <p:spPr>
          <a:xfrm>
            <a:off x="627633" y="1859967"/>
            <a:ext cx="3091200" cy="1621600"/>
          </a:xfrm>
          <a:prstGeom prst="rect">
            <a:avLst/>
          </a:prstGeom>
        </p:spPr>
        <p:txBody>
          <a:bodyPr spcFirstLastPara="1" wrap="square" lIns="91425" tIns="91425" rIns="91425" bIns="91425" anchor="t" anchorCtr="0">
            <a:normAutofit/>
          </a:bodyPr>
          <a:lstStyle>
            <a:lvl1pPr lvl="0" algn="r">
              <a:spcBef>
                <a:spcPts val="0"/>
              </a:spcBef>
              <a:spcAft>
                <a:spcPts val="0"/>
              </a:spcAft>
              <a:buSzPts val="1200"/>
              <a:buFont typeface="Open Sans Medium"/>
              <a:buNone/>
              <a:defRPr sz="1600">
                <a:latin typeface="Open Sans Medium"/>
                <a:ea typeface="Open Sans Medium"/>
                <a:cs typeface="Open Sans Medium"/>
                <a:sym typeface="Open Sans Medium"/>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149" name="Google Shape;149;p26"/>
          <p:cNvSpPr txBox="1">
            <a:spLocks noGrp="1"/>
          </p:cNvSpPr>
          <p:nvPr>
            <p:ph type="subTitle" idx="4"/>
          </p:nvPr>
        </p:nvSpPr>
        <p:spPr>
          <a:xfrm>
            <a:off x="627633" y="4429300"/>
            <a:ext cx="3091200" cy="1621600"/>
          </a:xfrm>
          <a:prstGeom prst="rect">
            <a:avLst/>
          </a:prstGeom>
        </p:spPr>
        <p:txBody>
          <a:bodyPr spcFirstLastPara="1" wrap="square" lIns="91425" tIns="91425" rIns="91425" bIns="91425" anchor="t" anchorCtr="0">
            <a:normAutofit/>
          </a:bodyPr>
          <a:lstStyle>
            <a:lvl1pPr lvl="0" algn="r">
              <a:spcBef>
                <a:spcPts val="0"/>
              </a:spcBef>
              <a:spcAft>
                <a:spcPts val="0"/>
              </a:spcAft>
              <a:buSzPts val="1200"/>
              <a:buFont typeface="Open Sans Medium"/>
              <a:buNone/>
              <a:defRPr sz="1600">
                <a:latin typeface="Open Sans Medium"/>
                <a:ea typeface="Open Sans Medium"/>
                <a:cs typeface="Open Sans Medium"/>
                <a:sym typeface="Open Sans Medium"/>
              </a:defRPr>
            </a:lvl1pPr>
            <a:lvl2pPr lvl="1" algn="r">
              <a:spcBef>
                <a:spcPts val="0"/>
              </a:spcBef>
              <a:spcAft>
                <a:spcPts val="0"/>
              </a:spcAft>
              <a:buSzPts val="1400"/>
              <a:buNone/>
              <a:defRPr/>
            </a:lvl2pPr>
            <a:lvl3pPr lvl="2" algn="r">
              <a:spcBef>
                <a:spcPts val="0"/>
              </a:spcBef>
              <a:spcAft>
                <a:spcPts val="0"/>
              </a:spcAft>
              <a:buSzPts val="1400"/>
              <a:buNone/>
              <a:defRPr/>
            </a:lvl3pPr>
            <a:lvl4pPr lvl="3" algn="r">
              <a:spcBef>
                <a:spcPts val="0"/>
              </a:spcBef>
              <a:spcAft>
                <a:spcPts val="0"/>
              </a:spcAft>
              <a:buSzPts val="1400"/>
              <a:buNone/>
              <a:defRPr/>
            </a:lvl4pPr>
            <a:lvl5pPr lvl="4" algn="r">
              <a:spcBef>
                <a:spcPts val="0"/>
              </a:spcBef>
              <a:spcAft>
                <a:spcPts val="0"/>
              </a:spcAft>
              <a:buSzPts val="1400"/>
              <a:buNone/>
              <a:defRPr/>
            </a:lvl5pPr>
            <a:lvl6pPr lvl="5" algn="r">
              <a:spcBef>
                <a:spcPts val="0"/>
              </a:spcBef>
              <a:spcAft>
                <a:spcPts val="0"/>
              </a:spcAft>
              <a:buSzPts val="1400"/>
              <a:buNone/>
              <a:defRPr/>
            </a:lvl6pPr>
            <a:lvl7pPr lvl="6" algn="r">
              <a:spcBef>
                <a:spcPts val="0"/>
              </a:spcBef>
              <a:spcAft>
                <a:spcPts val="0"/>
              </a:spcAft>
              <a:buSzPts val="1400"/>
              <a:buNone/>
              <a:defRPr/>
            </a:lvl7pPr>
            <a:lvl8pPr lvl="7" algn="r">
              <a:spcBef>
                <a:spcPts val="0"/>
              </a:spcBef>
              <a:spcAft>
                <a:spcPts val="0"/>
              </a:spcAft>
              <a:buSzPts val="1400"/>
              <a:buNone/>
              <a:defRPr/>
            </a:lvl8pPr>
            <a:lvl9pPr lvl="8" algn="r">
              <a:spcBef>
                <a:spcPts val="0"/>
              </a:spcBef>
              <a:spcAft>
                <a:spcPts val="0"/>
              </a:spcAft>
              <a:buSzPts val="1400"/>
              <a:buNone/>
              <a:defRPr/>
            </a:lvl9pPr>
          </a:lstStyle>
          <a:p>
            <a:endParaRPr/>
          </a:p>
        </p:txBody>
      </p:sp>
      <p:sp>
        <p:nvSpPr>
          <p:cNvPr id="150" name="Google Shape;150;p26"/>
          <p:cNvSpPr txBox="1">
            <a:spLocks noGrp="1"/>
          </p:cNvSpPr>
          <p:nvPr>
            <p:ph type="title"/>
          </p:nvPr>
        </p:nvSpPr>
        <p:spPr>
          <a:xfrm>
            <a:off x="1660200" y="535633"/>
            <a:ext cx="8871600" cy="564800"/>
          </a:xfrm>
          <a:prstGeom prst="rect">
            <a:avLst/>
          </a:prstGeom>
        </p:spPr>
        <p:txBody>
          <a:bodyPr spcFirstLastPara="1" wrap="square" lIns="91425" tIns="91425" rIns="91425" bIns="91425" anchor="ctr" anchorCtr="0">
            <a:noAutofit/>
          </a:bodyPr>
          <a:lstStyle>
            <a:lvl1pPr lvl="0" algn="ctr">
              <a:spcBef>
                <a:spcPts val="0"/>
              </a:spcBef>
              <a:spcAft>
                <a:spcPts val="0"/>
              </a:spcAft>
              <a:buSzPts val="2400"/>
              <a:buNone/>
              <a:defRPr sz="3200"/>
            </a:lvl1pPr>
            <a:lvl2pPr lvl="1">
              <a:spcBef>
                <a:spcPts val="0"/>
              </a:spcBef>
              <a:spcAft>
                <a:spcPts val="0"/>
              </a:spcAft>
              <a:buSzPts val="2800"/>
              <a:buNone/>
              <a:defRPr>
                <a:latin typeface="Lato Light"/>
                <a:ea typeface="Lato Light"/>
                <a:cs typeface="Lato Light"/>
                <a:sym typeface="Lato Light"/>
              </a:defRPr>
            </a:lvl2pPr>
            <a:lvl3pPr lvl="2">
              <a:spcBef>
                <a:spcPts val="0"/>
              </a:spcBef>
              <a:spcAft>
                <a:spcPts val="0"/>
              </a:spcAft>
              <a:buSzPts val="2800"/>
              <a:buNone/>
              <a:defRPr>
                <a:latin typeface="Lato Light"/>
                <a:ea typeface="Lato Light"/>
                <a:cs typeface="Lato Light"/>
                <a:sym typeface="Lato Light"/>
              </a:defRPr>
            </a:lvl3pPr>
            <a:lvl4pPr lvl="3">
              <a:spcBef>
                <a:spcPts val="0"/>
              </a:spcBef>
              <a:spcAft>
                <a:spcPts val="0"/>
              </a:spcAft>
              <a:buSzPts val="2800"/>
              <a:buNone/>
              <a:defRPr>
                <a:latin typeface="Lato Light"/>
                <a:ea typeface="Lato Light"/>
                <a:cs typeface="Lato Light"/>
                <a:sym typeface="Lato Light"/>
              </a:defRPr>
            </a:lvl4pPr>
            <a:lvl5pPr lvl="4">
              <a:spcBef>
                <a:spcPts val="0"/>
              </a:spcBef>
              <a:spcAft>
                <a:spcPts val="0"/>
              </a:spcAft>
              <a:buSzPts val="2800"/>
              <a:buNone/>
              <a:defRPr>
                <a:latin typeface="Lato Light"/>
                <a:ea typeface="Lato Light"/>
                <a:cs typeface="Lato Light"/>
                <a:sym typeface="Lato Light"/>
              </a:defRPr>
            </a:lvl5pPr>
            <a:lvl6pPr lvl="5">
              <a:spcBef>
                <a:spcPts val="0"/>
              </a:spcBef>
              <a:spcAft>
                <a:spcPts val="0"/>
              </a:spcAft>
              <a:buSzPts val="2800"/>
              <a:buNone/>
              <a:defRPr>
                <a:latin typeface="Lato Light"/>
                <a:ea typeface="Lato Light"/>
                <a:cs typeface="Lato Light"/>
                <a:sym typeface="Lato Light"/>
              </a:defRPr>
            </a:lvl6pPr>
            <a:lvl7pPr lvl="6">
              <a:spcBef>
                <a:spcPts val="0"/>
              </a:spcBef>
              <a:spcAft>
                <a:spcPts val="0"/>
              </a:spcAft>
              <a:buSzPts val="2800"/>
              <a:buNone/>
              <a:defRPr>
                <a:latin typeface="Lato Light"/>
                <a:ea typeface="Lato Light"/>
                <a:cs typeface="Lato Light"/>
                <a:sym typeface="Lato Light"/>
              </a:defRPr>
            </a:lvl7pPr>
            <a:lvl8pPr lvl="7">
              <a:spcBef>
                <a:spcPts val="0"/>
              </a:spcBef>
              <a:spcAft>
                <a:spcPts val="0"/>
              </a:spcAft>
              <a:buSzPts val="2800"/>
              <a:buNone/>
              <a:defRPr>
                <a:latin typeface="Lato Light"/>
                <a:ea typeface="Lato Light"/>
                <a:cs typeface="Lato Light"/>
                <a:sym typeface="Lato Light"/>
              </a:defRPr>
            </a:lvl8pPr>
            <a:lvl9pPr lvl="8">
              <a:spcBef>
                <a:spcPts val="0"/>
              </a:spcBef>
              <a:spcAft>
                <a:spcPts val="0"/>
              </a:spcAft>
              <a:buSzPts val="2800"/>
              <a:buNone/>
              <a:defRPr>
                <a:latin typeface="Lato Light"/>
                <a:ea typeface="Lato Light"/>
                <a:cs typeface="Lato Light"/>
                <a:sym typeface="Lato Light"/>
              </a:defRPr>
            </a:lvl9pPr>
          </a:lstStyle>
          <a:p>
            <a:endParaRPr/>
          </a:p>
        </p:txBody>
      </p:sp>
    </p:spTree>
    <p:extLst>
      <p:ext uri="{BB962C8B-B14F-4D97-AF65-F5344CB8AC3E}">
        <p14:creationId xmlns:p14="http://schemas.microsoft.com/office/powerpoint/2010/main" val="2586616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A3BD239-4237-4298-88F2-D37DD258CAB3}" type="datetime1">
              <a:rPr lang="it-IT" smtClean="0"/>
              <a:t>21/01/24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075874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7FDD6E70-AA16-4441-9D51-7A564057B5AB}" type="datetime1">
              <a:rPr lang="it-IT" smtClean="0"/>
              <a:t>21/01/24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522654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D11386CE-ABFE-473D-ACE6-8AAE2DE37A1D}" type="datetime1">
              <a:rPr lang="it-IT" smtClean="0"/>
              <a:t>21/01/24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951429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24899D09-DFEB-4CAE-BD60-7BB541D1CDF2}" type="datetime1">
              <a:rPr lang="it-IT" smtClean="0"/>
              <a:t>21/01/24</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4169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9183D34-072C-4F1B-A54B-C31334574DB8}" type="datetime1">
              <a:rPr lang="it-IT" smtClean="0"/>
              <a:t>21/01/24</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958790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88EA38-C644-4D6C-8EA0-8F67E3A702D2}" type="datetime1">
              <a:rPr lang="it-IT" smtClean="0"/>
              <a:t>21/01/24</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490557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E047F38-387A-4F30-A03A-8A13FE309F19}" type="datetime1">
              <a:rPr lang="it-IT" smtClean="0"/>
              <a:t>21/01/24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521471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40C1B2A-9267-41D7-B851-EAB987C4053F}" type="datetime1">
              <a:rPr lang="it-IT" smtClean="0"/>
              <a:t>21/01/24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44107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D79346-F88F-4C2E-B907-8244309BFF83}" type="datetime1">
              <a:rPr lang="it-IT" smtClean="0"/>
              <a:t>21/01/24</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E2E1C-AE56-470C-8FFE-D0F4B65DC57B}" type="slidenum">
              <a:rPr lang="it-IT" smtClean="0"/>
              <a:t>‹N›</a:t>
            </a:fld>
            <a:endParaRPr lang="it-IT"/>
          </a:p>
        </p:txBody>
      </p:sp>
    </p:spTree>
    <p:extLst>
      <p:ext uri="{BB962C8B-B14F-4D97-AF65-F5344CB8AC3E}">
        <p14:creationId xmlns:p14="http://schemas.microsoft.com/office/powerpoint/2010/main" val="24495979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6" r:id="rId12"/>
    <p:sldLayoutId id="2147483687"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6C92056-25B2-8C71-2E46-37E859850A53}"/>
              </a:ext>
            </a:extLst>
          </p:cNvPr>
          <p:cNvSpPr>
            <a:spLocks noChangeArrowheads="1"/>
          </p:cNvSpPr>
          <p:nvPr/>
        </p:nvSpPr>
        <p:spPr bwMode="auto">
          <a:xfrm>
            <a:off x="0" y="2794794"/>
            <a:ext cx="12192000" cy="2393950"/>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r>
              <a:rPr lang="it-IT" altLang="it-IT" sz="3692" dirty="0">
                <a:solidFill>
                  <a:schemeClr val="bg1"/>
                </a:solidFill>
              </a:rPr>
              <a:t>SVILUPPO SOCIALE E PROFILI GIURIDICI DELLA SOSTENIBILITÀ</a:t>
            </a:r>
          </a:p>
        </p:txBody>
      </p:sp>
      <p:sp>
        <p:nvSpPr>
          <p:cNvPr id="7" name="Text Box 4">
            <a:extLst>
              <a:ext uri="{FF2B5EF4-FFF2-40B4-BE49-F238E27FC236}">
                <a16:creationId xmlns:a16="http://schemas.microsoft.com/office/drawing/2014/main" id="{9981E8F7-78E6-4A44-AF97-B6AC3B8851C2}"/>
              </a:ext>
            </a:extLst>
          </p:cNvPr>
          <p:cNvSpPr txBox="1">
            <a:spLocks noChangeArrowheads="1"/>
          </p:cNvSpPr>
          <p:nvPr/>
        </p:nvSpPr>
        <p:spPr bwMode="auto">
          <a:xfrm>
            <a:off x="4086577" y="5437855"/>
            <a:ext cx="4018845" cy="626486"/>
          </a:xfrm>
          <a:prstGeom prst="rect">
            <a:avLst/>
          </a:prstGeom>
          <a:noFill/>
          <a:ln>
            <a:noFill/>
          </a:ln>
          <a:effectLst/>
        </p:spPr>
        <p:txBody>
          <a:bodyPr wrap="square" lIns="0" tIns="44212" rIns="0"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1939" dirty="0"/>
              <a:t>Damiano Fuschi</a:t>
            </a:r>
          </a:p>
          <a:p>
            <a:pPr algn="ctr">
              <a:lnSpc>
                <a:spcPct val="90000"/>
              </a:lnSpc>
              <a:defRPr/>
            </a:pPr>
            <a:r>
              <a:rPr lang="de-DE" altLang="it-IT" sz="1939" dirty="0" err="1"/>
              <a:t>Università</a:t>
            </a:r>
            <a:r>
              <a:rPr lang="de-DE" altLang="it-IT" sz="1939" dirty="0"/>
              <a:t> </a:t>
            </a:r>
            <a:r>
              <a:rPr lang="de-DE" altLang="it-IT" sz="1939" dirty="0" err="1"/>
              <a:t>degli</a:t>
            </a:r>
            <a:r>
              <a:rPr lang="de-DE" altLang="it-IT" sz="1939" dirty="0"/>
              <a:t> Studi di Milano</a:t>
            </a:r>
            <a:endParaRPr lang="it-IT" altLang="it-IT" sz="1939" dirty="0"/>
          </a:p>
        </p:txBody>
      </p:sp>
      <p:sp>
        <p:nvSpPr>
          <p:cNvPr id="8" name="Text Box 7">
            <a:extLst>
              <a:ext uri="{FF2B5EF4-FFF2-40B4-BE49-F238E27FC236}">
                <a16:creationId xmlns:a16="http://schemas.microsoft.com/office/drawing/2014/main" id="{653A6E69-9859-7BB5-5827-B149E3D97C56}"/>
              </a:ext>
            </a:extLst>
          </p:cNvPr>
          <p:cNvSpPr txBox="1">
            <a:spLocks noChangeArrowheads="1"/>
          </p:cNvSpPr>
          <p:nvPr/>
        </p:nvSpPr>
        <p:spPr bwMode="auto">
          <a:xfrm>
            <a:off x="1814513" y="6381750"/>
            <a:ext cx="8763352" cy="293688"/>
          </a:xfrm>
          <a:prstGeom prst="rect">
            <a:avLst/>
          </a:prstGeom>
          <a:noFill/>
          <a:ln>
            <a:noFill/>
          </a:ln>
          <a:effectLst/>
        </p:spPr>
        <p:txBody>
          <a:bodyPr wrap="square" lIns="88424" tIns="44212" rIns="88424"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477" dirty="0"/>
              <a:t>22 gennaio 2024</a:t>
            </a:r>
          </a:p>
        </p:txBody>
      </p:sp>
      <p:cxnSp>
        <p:nvCxnSpPr>
          <p:cNvPr id="16" name="Connettore diritto 15">
            <a:extLst>
              <a:ext uri="{FF2B5EF4-FFF2-40B4-BE49-F238E27FC236}">
                <a16:creationId xmlns:a16="http://schemas.microsoft.com/office/drawing/2014/main" id="{53C25E1A-DC9C-F54C-086B-3CE4ADFFDC0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0" name="Immagine 29">
            <a:extLst>
              <a:ext uri="{FF2B5EF4-FFF2-40B4-BE49-F238E27FC236}">
                <a16:creationId xmlns:a16="http://schemas.microsoft.com/office/drawing/2014/main" id="{91A3E30E-7126-254A-99BC-DE810FD79507}"/>
              </a:ext>
            </a:extLst>
          </p:cNvPr>
          <p:cNvPicPr>
            <a:picLocks noChangeAspect="1"/>
          </p:cNvPicPr>
          <p:nvPr/>
        </p:nvPicPr>
        <p:blipFill>
          <a:blip r:embed="rId2"/>
          <a:stretch>
            <a:fillRect/>
          </a:stretch>
        </p:blipFill>
        <p:spPr>
          <a:xfrm>
            <a:off x="844550" y="24211"/>
            <a:ext cx="10502900" cy="1244600"/>
          </a:xfrm>
          <a:prstGeom prst="rect">
            <a:avLst/>
          </a:prstGeom>
        </p:spPr>
      </p:pic>
    </p:spTree>
    <p:extLst>
      <p:ext uri="{BB962C8B-B14F-4D97-AF65-F5344CB8AC3E}">
        <p14:creationId xmlns:p14="http://schemas.microsoft.com/office/powerpoint/2010/main" val="188853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pic>
        <p:nvPicPr>
          <p:cNvPr id="264" name="Google Shape;264;p40"/>
          <p:cNvPicPr preferRelativeResize="0">
            <a:picLocks noGrp="1"/>
          </p:cNvPicPr>
          <p:nvPr>
            <p:ph type="pic" idx="2"/>
          </p:nvPr>
        </p:nvPicPr>
        <p:blipFill rotWithShape="1">
          <a:blip r:embed="rId3">
            <a:alphaModFix/>
          </a:blip>
          <a:srcRect l="27767" r="27762"/>
          <a:stretch/>
        </p:blipFill>
        <p:spPr>
          <a:xfrm>
            <a:off x="7615677" y="0"/>
            <a:ext cx="4576400" cy="6858000"/>
          </a:xfrm>
          <a:prstGeom prst="roundRect">
            <a:avLst>
              <a:gd name="adj" fmla="val 16667"/>
            </a:avLst>
          </a:prstGeom>
        </p:spPr>
      </p:pic>
      <p:sp>
        <p:nvSpPr>
          <p:cNvPr id="265" name="Google Shape;265;p40"/>
          <p:cNvSpPr txBox="1">
            <a:spLocks noGrp="1"/>
          </p:cNvSpPr>
          <p:nvPr>
            <p:ph type="title"/>
          </p:nvPr>
        </p:nvSpPr>
        <p:spPr>
          <a:xfrm>
            <a:off x="842900" y="867000"/>
            <a:ext cx="6728000" cy="969200"/>
          </a:xfrm>
          <a:prstGeom prst="rect">
            <a:avLst/>
          </a:prstGeom>
        </p:spPr>
        <p:txBody>
          <a:bodyPr spcFirstLastPara="1" vert="horz" wrap="square" lIns="121900" tIns="121900" rIns="121900" bIns="121900" rtlCol="0" anchor="ctr" anchorCtr="0">
            <a:noAutofit/>
          </a:bodyPr>
          <a:lstStyle/>
          <a:p>
            <a:r>
              <a:rPr lang="it" dirty="0">
                <a:solidFill>
                  <a:srgbClr val="134D57"/>
                </a:solidFill>
              </a:rPr>
              <a:t>Il ruolo della Commissione europea</a:t>
            </a:r>
            <a:endParaRPr dirty="0">
              <a:solidFill>
                <a:srgbClr val="134D57"/>
              </a:solidFill>
            </a:endParaRPr>
          </a:p>
        </p:txBody>
      </p:sp>
      <p:sp>
        <p:nvSpPr>
          <p:cNvPr id="266" name="Google Shape;266;p40"/>
          <p:cNvSpPr txBox="1">
            <a:spLocks noGrp="1"/>
          </p:cNvSpPr>
          <p:nvPr>
            <p:ph type="subTitle" idx="1"/>
          </p:nvPr>
        </p:nvSpPr>
        <p:spPr>
          <a:xfrm>
            <a:off x="856933" y="2083333"/>
            <a:ext cx="5783200" cy="2619600"/>
          </a:xfrm>
          <a:prstGeom prst="rect">
            <a:avLst/>
          </a:prstGeom>
        </p:spPr>
        <p:txBody>
          <a:bodyPr spcFirstLastPara="1" vert="horz" wrap="square" lIns="121900" tIns="121900" rIns="121900" bIns="121900" rtlCol="0" anchor="t" anchorCtr="0">
            <a:noAutofit/>
          </a:bodyPr>
          <a:lstStyle/>
          <a:p>
            <a:pPr marL="609585" indent="-414856">
              <a:lnSpc>
                <a:spcPct val="110000"/>
              </a:lnSpc>
              <a:buClr>
                <a:srgbClr val="134D57"/>
              </a:buClr>
              <a:buChar char="●"/>
            </a:pPr>
            <a:r>
              <a:rPr lang="it" dirty="0">
                <a:solidFill>
                  <a:srgbClr val="134D57"/>
                </a:solidFill>
              </a:rPr>
              <a:t>L'Unione europea ha abbracciato il principio dello sviluppo sostenibile.</a:t>
            </a:r>
            <a:endParaRPr dirty="0">
              <a:solidFill>
                <a:srgbClr val="134D57"/>
              </a:solidFill>
            </a:endParaRPr>
          </a:p>
          <a:p>
            <a:pPr marL="609585" indent="-414856">
              <a:lnSpc>
                <a:spcPct val="110000"/>
              </a:lnSpc>
              <a:buClr>
                <a:srgbClr val="134D57"/>
              </a:buClr>
              <a:buChar char="●"/>
            </a:pPr>
            <a:r>
              <a:rPr lang="it" dirty="0">
                <a:solidFill>
                  <a:srgbClr val="134D57"/>
                </a:solidFill>
              </a:rPr>
              <a:t>Il Green Deal europeo, delineato dalla Commissione di Ursula von Der Layen, ne sottolinea l'importanza.</a:t>
            </a:r>
            <a:endParaRPr dirty="0">
              <a:solidFill>
                <a:srgbClr val="134D57"/>
              </a:solidFill>
            </a:endParaRPr>
          </a:p>
          <a:p>
            <a:pPr marL="609585" indent="-414856">
              <a:lnSpc>
                <a:spcPct val="110000"/>
              </a:lnSpc>
              <a:buClr>
                <a:srgbClr val="134D57"/>
              </a:buClr>
              <a:buChar char="●"/>
            </a:pPr>
            <a:r>
              <a:rPr lang="it" dirty="0">
                <a:solidFill>
                  <a:srgbClr val="134D57"/>
                </a:solidFill>
              </a:rPr>
              <a:t>Il programma europeo Next Generation EU (EGEU) allinea gli investimenti e le riforme alla sostenibilità.</a:t>
            </a:r>
            <a:endParaRPr dirty="0">
              <a:solidFill>
                <a:srgbClr val="134D57"/>
              </a:solidFill>
            </a:endParaRPr>
          </a:p>
          <a:p>
            <a:pPr marL="609585" indent="-414856">
              <a:lnSpc>
                <a:spcPct val="110000"/>
              </a:lnSpc>
              <a:buClr>
                <a:srgbClr val="134D57"/>
              </a:buClr>
              <a:buChar char="●"/>
            </a:pPr>
            <a:r>
              <a:rPr lang="it" dirty="0">
                <a:solidFill>
                  <a:srgbClr val="134D57"/>
                </a:solidFill>
              </a:rPr>
              <a:t>Tutti i Piani Nazionali di Ripresa e Resilienza (PNRR) devono rispettare il principio di evitare danni ambientali.</a:t>
            </a:r>
            <a:endParaRPr dirty="0">
              <a:solidFill>
                <a:srgbClr val="134D57"/>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a:extLst>
              <a:ext uri="{FF2B5EF4-FFF2-40B4-BE49-F238E27FC236}">
                <a16:creationId xmlns:a16="http://schemas.microsoft.com/office/drawing/2014/main" id="{0B59FF18-A7D4-DF48-919C-040848DA3A15}"/>
              </a:ext>
            </a:extLst>
          </p:cNvPr>
          <p:cNvPicPr>
            <a:picLocks noGrp="1" noChangeAspect="1"/>
          </p:cNvPicPr>
          <p:nvPr>
            <p:ph idx="1"/>
          </p:nvPr>
        </p:nvPicPr>
        <p:blipFill>
          <a:blip r:embed="rId2"/>
          <a:stretch>
            <a:fillRect/>
          </a:stretch>
        </p:blipFill>
        <p:spPr>
          <a:xfrm>
            <a:off x="924796" y="0"/>
            <a:ext cx="10342408" cy="6776825"/>
          </a:xfrm>
        </p:spPr>
      </p:pic>
    </p:spTree>
    <p:extLst>
      <p:ext uri="{BB962C8B-B14F-4D97-AF65-F5344CB8AC3E}">
        <p14:creationId xmlns:p14="http://schemas.microsoft.com/office/powerpoint/2010/main" val="174218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a:extLst>
              <a:ext uri="{FF2B5EF4-FFF2-40B4-BE49-F238E27FC236}">
                <a16:creationId xmlns:a16="http://schemas.microsoft.com/office/drawing/2014/main" id="{B8C03427-004C-7845-A509-9351222A1169}"/>
              </a:ext>
            </a:extLst>
          </p:cNvPr>
          <p:cNvPicPr>
            <a:picLocks noGrp="1" noChangeAspect="1"/>
          </p:cNvPicPr>
          <p:nvPr>
            <p:ph idx="1"/>
          </p:nvPr>
        </p:nvPicPr>
        <p:blipFill>
          <a:blip r:embed="rId2"/>
          <a:stretch>
            <a:fillRect/>
          </a:stretch>
        </p:blipFill>
        <p:spPr>
          <a:xfrm>
            <a:off x="0" y="0"/>
            <a:ext cx="12192000" cy="5718629"/>
          </a:xfrm>
        </p:spPr>
      </p:pic>
    </p:spTree>
    <p:extLst>
      <p:ext uri="{BB962C8B-B14F-4D97-AF65-F5344CB8AC3E}">
        <p14:creationId xmlns:p14="http://schemas.microsoft.com/office/powerpoint/2010/main" val="3968506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contenuto 6">
            <a:extLst>
              <a:ext uri="{FF2B5EF4-FFF2-40B4-BE49-F238E27FC236}">
                <a16:creationId xmlns:a16="http://schemas.microsoft.com/office/drawing/2014/main" id="{9E04D256-FE65-1444-BD8D-C8BE2AB9EC45}"/>
              </a:ext>
            </a:extLst>
          </p:cNvPr>
          <p:cNvPicPr>
            <a:picLocks noGrp="1" noChangeAspect="1"/>
          </p:cNvPicPr>
          <p:nvPr>
            <p:ph idx="1"/>
          </p:nvPr>
        </p:nvPicPr>
        <p:blipFill rotWithShape="1">
          <a:blip r:embed="rId2">
            <a:alphaModFix/>
          </a:blip>
          <a:srcRect b="443"/>
          <a:stretch/>
        </p:blipFill>
        <p:spPr>
          <a:xfrm>
            <a:off x="-3048" y="-5"/>
            <a:ext cx="12191980" cy="6857990"/>
          </a:xfrm>
          <a:prstGeom prst="rect">
            <a:avLst/>
          </a:prstGeom>
        </p:spPr>
      </p:pic>
    </p:spTree>
    <p:extLst>
      <p:ext uri="{BB962C8B-B14F-4D97-AF65-F5344CB8AC3E}">
        <p14:creationId xmlns:p14="http://schemas.microsoft.com/office/powerpoint/2010/main" val="1818324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076E2-4D4B-971E-7CF6-48981C3AF589}"/>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D4C24ECF-985D-C48F-3322-E89CBA7E86F3}"/>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 name="Immagine 2">
            <a:extLst>
              <a:ext uri="{FF2B5EF4-FFF2-40B4-BE49-F238E27FC236}">
                <a16:creationId xmlns:a16="http://schemas.microsoft.com/office/drawing/2014/main" id="{D18B68DB-B84B-F183-49DA-ED9F09EE98D9}"/>
              </a:ext>
            </a:extLst>
          </p:cNvPr>
          <p:cNvPicPr>
            <a:picLocks noChangeAspect="1"/>
          </p:cNvPicPr>
          <p:nvPr/>
        </p:nvPicPr>
        <p:blipFill>
          <a:blip r:embed="rId2"/>
          <a:stretch>
            <a:fillRect/>
          </a:stretch>
        </p:blipFill>
        <p:spPr>
          <a:xfrm>
            <a:off x="844550" y="12654"/>
            <a:ext cx="10502900" cy="1244600"/>
          </a:xfrm>
          <a:prstGeom prst="rect">
            <a:avLst/>
          </a:prstGeom>
        </p:spPr>
      </p:pic>
      <p:sp>
        <p:nvSpPr>
          <p:cNvPr id="5" name="Rectangle 2">
            <a:extLst>
              <a:ext uri="{FF2B5EF4-FFF2-40B4-BE49-F238E27FC236}">
                <a16:creationId xmlns:a16="http://schemas.microsoft.com/office/drawing/2014/main" id="{39A6BCCD-0DB9-318B-36C7-E6A49A1D9F9A}"/>
              </a:ext>
            </a:extLst>
          </p:cNvPr>
          <p:cNvSpPr txBox="1">
            <a:spLocks noChangeArrowheads="1"/>
          </p:cNvSpPr>
          <p:nvPr/>
        </p:nvSpPr>
        <p:spPr>
          <a:xfrm>
            <a:off x="138753" y="1506041"/>
            <a:ext cx="12192000" cy="147002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it-IT" altLang="it-IT" sz="3139" kern="0" dirty="0">
                <a:solidFill>
                  <a:srgbClr val="118C77"/>
                </a:solidFill>
                <a:latin typeface="Tahoma"/>
              </a:rPr>
              <a:t>La risposta istituzionale alle crisi sistemiche: la tenuta del welfare state</a:t>
            </a:r>
          </a:p>
        </p:txBody>
      </p:sp>
      <p:sp>
        <p:nvSpPr>
          <p:cNvPr id="2" name="CasellaDiTesto 1">
            <a:extLst>
              <a:ext uri="{FF2B5EF4-FFF2-40B4-BE49-F238E27FC236}">
                <a16:creationId xmlns:a16="http://schemas.microsoft.com/office/drawing/2014/main" id="{4D086363-71B0-D6A8-7A7B-B68A30B42CD3}"/>
              </a:ext>
            </a:extLst>
          </p:cNvPr>
          <p:cNvSpPr txBox="1"/>
          <p:nvPr/>
        </p:nvSpPr>
        <p:spPr>
          <a:xfrm>
            <a:off x="368490" y="2879691"/>
            <a:ext cx="11095630" cy="1938992"/>
          </a:xfrm>
          <a:prstGeom prst="rect">
            <a:avLst/>
          </a:prstGeom>
          <a:noFill/>
        </p:spPr>
        <p:txBody>
          <a:bodyPr wrap="square" rtlCol="0">
            <a:spAutoFit/>
          </a:bodyPr>
          <a:lstStyle/>
          <a:p>
            <a:pPr marL="285750" indent="-285750">
              <a:buFont typeface="Arial" panose="020B0604020202020204" pitchFamily="34" charset="0"/>
              <a:buChar char="•"/>
            </a:pPr>
            <a:r>
              <a:rPr lang="it-IT" sz="4000" dirty="0">
                <a:latin typeface="Tahoma" panose="020B0604030504040204" pitchFamily="34" charset="0"/>
                <a:ea typeface="Tahoma" panose="020B0604030504040204" pitchFamily="34" charset="0"/>
                <a:cs typeface="Tahoma" panose="020B0604030504040204" pitchFamily="34" charset="0"/>
              </a:rPr>
              <a:t>Sanità</a:t>
            </a:r>
          </a:p>
          <a:p>
            <a:pPr marL="285750" indent="-285750">
              <a:buFont typeface="Arial" panose="020B0604020202020204" pitchFamily="34" charset="0"/>
              <a:buChar char="•"/>
            </a:pPr>
            <a:r>
              <a:rPr lang="it-IT" sz="4000" dirty="0">
                <a:latin typeface="Tahoma" panose="020B0604030504040204" pitchFamily="34" charset="0"/>
                <a:ea typeface="Tahoma" panose="020B0604030504040204" pitchFamily="34" charset="0"/>
                <a:cs typeface="Tahoma" panose="020B0604030504040204" pitchFamily="34" charset="0"/>
              </a:rPr>
              <a:t>Pensioni</a:t>
            </a:r>
          </a:p>
          <a:p>
            <a:pPr marL="285750" indent="-285750">
              <a:buFont typeface="Arial" panose="020B0604020202020204" pitchFamily="34" charset="0"/>
              <a:buChar char="•"/>
            </a:pPr>
            <a:r>
              <a:rPr lang="it-IT" sz="4000" dirty="0">
                <a:latin typeface="Tahoma" panose="020B0604030504040204" pitchFamily="34" charset="0"/>
                <a:ea typeface="Tahoma" panose="020B0604030504040204" pitchFamily="34" charset="0"/>
                <a:cs typeface="Tahoma" panose="020B0604030504040204" pitchFamily="34" charset="0"/>
              </a:rPr>
              <a:t>Erogazioni sociali</a:t>
            </a:r>
          </a:p>
        </p:txBody>
      </p:sp>
    </p:spTree>
    <p:extLst>
      <p:ext uri="{BB962C8B-B14F-4D97-AF65-F5344CB8AC3E}">
        <p14:creationId xmlns:p14="http://schemas.microsoft.com/office/powerpoint/2010/main" val="34282484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501775"/>
            <a:ext cx="12192000" cy="1470025"/>
          </a:xfrm>
        </p:spPr>
        <p:txBody>
          <a:bodyPr anchor="ctr"/>
          <a:lstStyle/>
          <a:p>
            <a:pPr eaLnBrk="1" hangingPunct="1">
              <a:defRPr/>
            </a:pPr>
            <a:r>
              <a:rPr lang="it-IT" altLang="it-IT" sz="3139" kern="0" dirty="0">
                <a:solidFill>
                  <a:srgbClr val="118C77"/>
                </a:solidFill>
                <a:latin typeface="Tahoma"/>
              </a:rPr>
              <a:t>Definire la sostenibilità</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625779" y="2926013"/>
            <a:ext cx="11141198" cy="1752600"/>
          </a:xfrm>
        </p:spPr>
        <p:txBody>
          <a:bodyPr>
            <a:normAutofit fontScale="92500" lnSpcReduction="20000"/>
          </a:bodyPr>
          <a:lstStyle/>
          <a:p>
            <a:pPr eaLnBrk="1" hangingPunct="1">
              <a:defRPr/>
            </a:pPr>
            <a:r>
              <a:rPr lang="it-IT" b="0" i="0" u="none" strike="noStrike" dirty="0">
                <a:solidFill>
                  <a:srgbClr val="424242"/>
                </a:solidFill>
                <a:effectLst/>
                <a:latin typeface="Kanit"/>
              </a:rPr>
              <a:t>Soddisfare i bisogni della generazione presente senza compromettere quelli della generazione futura</a:t>
            </a:r>
          </a:p>
          <a:p>
            <a:pPr eaLnBrk="1" hangingPunct="1">
              <a:defRPr/>
            </a:pPr>
            <a:endParaRPr lang="it-IT" dirty="0">
              <a:solidFill>
                <a:srgbClr val="424242"/>
              </a:solidFill>
              <a:latin typeface="Kanit"/>
            </a:endParaRPr>
          </a:p>
          <a:p>
            <a:pPr eaLnBrk="1" hangingPunct="1">
              <a:defRPr/>
            </a:pPr>
            <a:r>
              <a:rPr lang="it-IT" b="0" i="0" u="none" strike="noStrike" dirty="0">
                <a:solidFill>
                  <a:srgbClr val="424242"/>
                </a:solidFill>
                <a:effectLst/>
                <a:latin typeface="Kanit"/>
              </a:rPr>
              <a:t>I tre pilastri della sostenibilità:</a:t>
            </a:r>
          </a:p>
          <a:p>
            <a:pPr eaLnBrk="1" hangingPunct="1">
              <a:defRPr/>
            </a:pPr>
            <a:r>
              <a:rPr lang="it-IT" dirty="0">
                <a:solidFill>
                  <a:srgbClr val="424242"/>
                </a:solidFill>
                <a:latin typeface="Kanit"/>
              </a:rPr>
              <a:t>Ambiente, Economia, Azione Sociale</a:t>
            </a:r>
            <a:endParaRPr lang="it-IT" b="0" i="0" u="none" strike="noStrike" dirty="0">
              <a:solidFill>
                <a:srgbClr val="424242"/>
              </a:solidFill>
              <a:effectLst/>
              <a:latin typeface="Kanit"/>
            </a:endParaRPr>
          </a:p>
        </p:txBody>
      </p:sp>
      <p:pic>
        <p:nvPicPr>
          <p:cNvPr id="2" name="Immagine 1">
            <a:extLst>
              <a:ext uri="{FF2B5EF4-FFF2-40B4-BE49-F238E27FC236}">
                <a16:creationId xmlns:a16="http://schemas.microsoft.com/office/drawing/2014/main" id="{CF1751FD-96EE-CB46-9C35-5124889E849F}"/>
              </a:ext>
            </a:extLst>
          </p:cNvPr>
          <p:cNvPicPr>
            <a:picLocks noChangeAspect="1"/>
          </p:cNvPicPr>
          <p:nvPr/>
        </p:nvPicPr>
        <p:blipFill>
          <a:blip r:embed="rId2"/>
          <a:stretch>
            <a:fillRect/>
          </a:stretch>
        </p:blipFill>
        <p:spPr>
          <a:xfrm>
            <a:off x="844550" y="12654"/>
            <a:ext cx="10502900" cy="1244600"/>
          </a:xfrm>
          <a:prstGeom prst="rect">
            <a:avLst/>
          </a:prstGeom>
        </p:spPr>
      </p:pic>
    </p:spTree>
    <p:extLst>
      <p:ext uri="{BB962C8B-B14F-4D97-AF65-F5344CB8AC3E}">
        <p14:creationId xmlns:p14="http://schemas.microsoft.com/office/powerpoint/2010/main" val="463345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AE1D1-A058-EA98-29DD-AE047A302C2E}"/>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A29C597-27DB-3F26-5795-326E9029A5FB}"/>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5D480393-1647-6CB9-4860-523AE2E9350D}"/>
              </a:ext>
            </a:extLst>
          </p:cNvPr>
          <p:cNvSpPr>
            <a:spLocks noGrp="1" noChangeArrowheads="1"/>
          </p:cNvSpPr>
          <p:nvPr>
            <p:ph type="ctrTitle"/>
          </p:nvPr>
        </p:nvSpPr>
        <p:spPr>
          <a:xfrm>
            <a:off x="0" y="1501775"/>
            <a:ext cx="12192000" cy="1470025"/>
          </a:xfrm>
        </p:spPr>
        <p:txBody>
          <a:bodyPr anchor="ctr"/>
          <a:lstStyle/>
          <a:p>
            <a:pPr eaLnBrk="1" hangingPunct="1">
              <a:defRPr/>
            </a:pPr>
            <a:r>
              <a:rPr lang="it-IT" altLang="it-IT" sz="3139" kern="0" dirty="0">
                <a:solidFill>
                  <a:srgbClr val="118C77"/>
                </a:solidFill>
                <a:latin typeface="Tahoma"/>
              </a:rPr>
              <a:t>Definire la sostenibilità</a:t>
            </a:r>
            <a:endParaRPr lang="it-IT" altLang="it-IT" sz="3139" dirty="0"/>
          </a:p>
        </p:txBody>
      </p:sp>
      <p:sp>
        <p:nvSpPr>
          <p:cNvPr id="14" name="Rectangle 3">
            <a:extLst>
              <a:ext uri="{FF2B5EF4-FFF2-40B4-BE49-F238E27FC236}">
                <a16:creationId xmlns:a16="http://schemas.microsoft.com/office/drawing/2014/main" id="{87B1B8FB-DB58-2466-7F49-750EB185D338}"/>
              </a:ext>
            </a:extLst>
          </p:cNvPr>
          <p:cNvSpPr>
            <a:spLocks noGrp="1" noChangeArrowheads="1"/>
          </p:cNvSpPr>
          <p:nvPr>
            <p:ph type="subTitle" idx="1"/>
          </p:nvPr>
        </p:nvSpPr>
        <p:spPr>
          <a:xfrm>
            <a:off x="625779" y="2926011"/>
            <a:ext cx="11141198" cy="2969811"/>
          </a:xfrm>
        </p:spPr>
        <p:txBody>
          <a:bodyPr>
            <a:normAutofit/>
          </a:bodyPr>
          <a:lstStyle/>
          <a:p>
            <a:pPr eaLnBrk="1" hangingPunct="1">
              <a:defRPr/>
            </a:pPr>
            <a:r>
              <a:rPr lang="it-IT" b="0" u="none" strike="noStrike" dirty="0">
                <a:solidFill>
                  <a:srgbClr val="616161"/>
                </a:solidFill>
                <a:effectLst/>
                <a:latin typeface="Lato" panose="020F0502020204030203" pitchFamily="34" charset="0"/>
              </a:rPr>
              <a:t>Enciclopedia Treccani:</a:t>
            </a:r>
          </a:p>
          <a:p>
            <a:pPr eaLnBrk="1" hangingPunct="1">
              <a:defRPr/>
            </a:pPr>
            <a:r>
              <a:rPr lang="it-IT" b="0" u="none" strike="noStrike" dirty="0">
                <a:solidFill>
                  <a:srgbClr val="616161"/>
                </a:solidFill>
                <a:effectLst/>
                <a:latin typeface="Lato" panose="020F0502020204030203" pitchFamily="34" charset="0"/>
              </a:rPr>
              <a:t>una profonda evoluzione che, partendo da una visione centrata preminentemente sugli aspetti ecologici, è approdata verso </a:t>
            </a:r>
            <a:r>
              <a:rPr lang="it-IT" b="1" u="none" strike="noStrike" dirty="0">
                <a:solidFill>
                  <a:srgbClr val="616161"/>
                </a:solidFill>
                <a:effectLst/>
                <a:latin typeface="Lato" panose="020F0502020204030203" pitchFamily="34" charset="0"/>
              </a:rPr>
              <a:t>un significato più globale, che tenesse conto, oltre che della dimensione ambientale, di quella economica e di quella sociale</a:t>
            </a:r>
            <a:r>
              <a:rPr lang="it-IT" b="0" u="none" strike="noStrike" dirty="0">
                <a:solidFill>
                  <a:srgbClr val="616161"/>
                </a:solidFill>
                <a:effectLst/>
                <a:latin typeface="Lato" panose="020F0502020204030203" pitchFamily="34" charset="0"/>
              </a:rPr>
              <a:t>. I tre aspetti sono stati comunque considerati in un rapporto sinergico e sistemico e, combinati tra loro in diversa misura, sono stati impiegati per giungere a una definizione di progresso e di benessere che superasse in qualche modo le tradizionali misure della ricchezza e della crescita economica basate sul Pil</a:t>
            </a:r>
            <a:endParaRPr lang="it-IT" altLang="it-IT" dirty="0"/>
          </a:p>
        </p:txBody>
      </p:sp>
      <p:pic>
        <p:nvPicPr>
          <p:cNvPr id="2" name="Immagine 1">
            <a:extLst>
              <a:ext uri="{FF2B5EF4-FFF2-40B4-BE49-F238E27FC236}">
                <a16:creationId xmlns:a16="http://schemas.microsoft.com/office/drawing/2014/main" id="{D50552B0-7394-76BB-4BA4-A2308349F208}"/>
              </a:ext>
            </a:extLst>
          </p:cNvPr>
          <p:cNvPicPr>
            <a:picLocks noChangeAspect="1"/>
          </p:cNvPicPr>
          <p:nvPr/>
        </p:nvPicPr>
        <p:blipFill>
          <a:blip r:embed="rId2"/>
          <a:stretch>
            <a:fillRect/>
          </a:stretch>
        </p:blipFill>
        <p:spPr>
          <a:xfrm>
            <a:off x="844550" y="12654"/>
            <a:ext cx="10502900" cy="1244600"/>
          </a:xfrm>
          <a:prstGeom prst="rect">
            <a:avLst/>
          </a:prstGeom>
        </p:spPr>
      </p:pic>
    </p:spTree>
    <p:extLst>
      <p:ext uri="{BB962C8B-B14F-4D97-AF65-F5344CB8AC3E}">
        <p14:creationId xmlns:p14="http://schemas.microsoft.com/office/powerpoint/2010/main" val="324157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86A76-5438-06B5-9939-90C176C1A484}"/>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7AE23E3A-95C7-5B05-DC31-13C6B9039742}"/>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0354C42F-D75C-E48F-B6E7-1DD3BC5525E6}"/>
              </a:ext>
            </a:extLst>
          </p:cNvPr>
          <p:cNvSpPr>
            <a:spLocks noGrp="1" noChangeArrowheads="1"/>
          </p:cNvSpPr>
          <p:nvPr>
            <p:ph type="ctrTitle"/>
          </p:nvPr>
        </p:nvSpPr>
        <p:spPr>
          <a:xfrm>
            <a:off x="0" y="1501775"/>
            <a:ext cx="12192000" cy="1470025"/>
          </a:xfrm>
        </p:spPr>
        <p:txBody>
          <a:bodyPr anchor="ctr"/>
          <a:lstStyle/>
          <a:p>
            <a:pPr eaLnBrk="1" hangingPunct="1">
              <a:defRPr/>
            </a:pPr>
            <a:r>
              <a:rPr lang="it-IT" altLang="it-IT" sz="3139" kern="0" dirty="0">
                <a:solidFill>
                  <a:srgbClr val="118C77"/>
                </a:solidFill>
                <a:latin typeface="Tahoma"/>
              </a:rPr>
              <a:t>Definire la sostenibilità</a:t>
            </a:r>
            <a:endParaRPr lang="it-IT" altLang="it-IT" sz="3139" dirty="0"/>
          </a:p>
        </p:txBody>
      </p:sp>
      <p:sp>
        <p:nvSpPr>
          <p:cNvPr id="14" name="Rectangle 3">
            <a:extLst>
              <a:ext uri="{FF2B5EF4-FFF2-40B4-BE49-F238E27FC236}">
                <a16:creationId xmlns:a16="http://schemas.microsoft.com/office/drawing/2014/main" id="{DB80F441-DFF7-AB0B-12AC-2B773BEF5EA3}"/>
              </a:ext>
            </a:extLst>
          </p:cNvPr>
          <p:cNvSpPr>
            <a:spLocks noGrp="1" noChangeArrowheads="1"/>
          </p:cNvSpPr>
          <p:nvPr>
            <p:ph type="subTitle" idx="1"/>
          </p:nvPr>
        </p:nvSpPr>
        <p:spPr>
          <a:xfrm>
            <a:off x="625779" y="2926011"/>
            <a:ext cx="11141198" cy="2969811"/>
          </a:xfrm>
        </p:spPr>
        <p:txBody>
          <a:bodyPr>
            <a:normAutofit/>
          </a:bodyPr>
          <a:lstStyle/>
          <a:p>
            <a:pPr eaLnBrk="1" hangingPunct="1">
              <a:defRPr/>
            </a:pPr>
            <a:r>
              <a:rPr lang="it-IT" b="0" u="none" strike="noStrike" dirty="0">
                <a:solidFill>
                  <a:srgbClr val="616161"/>
                </a:solidFill>
                <a:effectLst/>
                <a:latin typeface="Lato" panose="020F0502020204030203" pitchFamily="34" charset="0"/>
              </a:rPr>
              <a:t>1987 </a:t>
            </a:r>
            <a:r>
              <a:rPr lang="it-IT" b="0" u="none" strike="noStrike" dirty="0" err="1">
                <a:solidFill>
                  <a:srgbClr val="616161"/>
                </a:solidFill>
                <a:effectLst/>
                <a:latin typeface="Lato" panose="020F0502020204030203" pitchFamily="34" charset="0"/>
              </a:rPr>
              <a:t>Our</a:t>
            </a:r>
            <a:r>
              <a:rPr lang="it-IT" b="0" u="none" strike="noStrike" dirty="0">
                <a:solidFill>
                  <a:srgbClr val="616161"/>
                </a:solidFill>
                <a:effectLst/>
                <a:latin typeface="Lato" panose="020F0502020204030203" pitchFamily="34" charset="0"/>
              </a:rPr>
              <a:t> Common future, c.d. Rapporto Brundtland: </a:t>
            </a:r>
            <a:endParaRPr lang="it-IT" altLang="it-IT" dirty="0"/>
          </a:p>
          <a:p>
            <a:pPr>
              <a:defRPr/>
            </a:pPr>
            <a:r>
              <a:rPr lang="it-IT" dirty="0">
                <a:solidFill>
                  <a:srgbClr val="616161"/>
                </a:solidFill>
                <a:latin typeface="Lato" panose="020F0502020204030203" pitchFamily="34" charset="0"/>
              </a:rPr>
              <a:t>“sviluppo che soddisfi i bisogni della generazione presente senza compromettere la possibilità delle generazioni future di soddisfare i propri”</a:t>
            </a:r>
          </a:p>
          <a:p>
            <a:pPr>
              <a:defRPr/>
            </a:pPr>
            <a:r>
              <a:rPr lang="it-IT" altLang="it-IT" dirty="0">
                <a:solidFill>
                  <a:srgbClr val="616161"/>
                </a:solidFill>
                <a:latin typeface="Lato" panose="020F0502020204030203" pitchFamily="34" charset="0"/>
              </a:rPr>
              <a:t>Art. 9 Cost. ita:</a:t>
            </a:r>
          </a:p>
          <a:p>
            <a:pPr algn="l"/>
            <a:r>
              <a:rPr lang="it-IT" altLang="it-IT" dirty="0">
                <a:solidFill>
                  <a:srgbClr val="616161"/>
                </a:solidFill>
                <a:latin typeface="Lato" panose="020F0502020204030203" pitchFamily="34" charset="0"/>
              </a:rPr>
              <a:t>….</a:t>
            </a:r>
            <a:r>
              <a:rPr lang="it-IT" dirty="0">
                <a:solidFill>
                  <a:srgbClr val="616161"/>
                </a:solidFill>
                <a:latin typeface="Lato" panose="020F0502020204030203" pitchFamily="34" charset="0"/>
              </a:rPr>
              <a:t>.Tutela l’ambiente, la biodiversità e gli ecosistemi, anche nell’interesse delle future generazioni. La legge dello Stato disciplina i modi e le forme di tutela degli animali.</a:t>
            </a:r>
          </a:p>
          <a:p>
            <a:pPr>
              <a:defRPr/>
            </a:pPr>
            <a:endParaRPr lang="it-IT" altLang="it-IT" dirty="0">
              <a:solidFill>
                <a:srgbClr val="616161"/>
              </a:solidFill>
              <a:latin typeface="Lato" panose="020F0502020204030203" pitchFamily="34" charset="0"/>
            </a:endParaRPr>
          </a:p>
        </p:txBody>
      </p:sp>
      <p:pic>
        <p:nvPicPr>
          <p:cNvPr id="2" name="Immagine 1">
            <a:extLst>
              <a:ext uri="{FF2B5EF4-FFF2-40B4-BE49-F238E27FC236}">
                <a16:creationId xmlns:a16="http://schemas.microsoft.com/office/drawing/2014/main" id="{F26A822F-80EE-F7A8-165F-862330895DCA}"/>
              </a:ext>
            </a:extLst>
          </p:cNvPr>
          <p:cNvPicPr>
            <a:picLocks noChangeAspect="1"/>
          </p:cNvPicPr>
          <p:nvPr/>
        </p:nvPicPr>
        <p:blipFill>
          <a:blip r:embed="rId2"/>
          <a:stretch>
            <a:fillRect/>
          </a:stretch>
        </p:blipFill>
        <p:spPr>
          <a:xfrm>
            <a:off x="844550" y="12654"/>
            <a:ext cx="10502900" cy="1244600"/>
          </a:xfrm>
          <a:prstGeom prst="rect">
            <a:avLst/>
          </a:prstGeom>
        </p:spPr>
      </p:pic>
    </p:spTree>
    <p:extLst>
      <p:ext uri="{BB962C8B-B14F-4D97-AF65-F5344CB8AC3E}">
        <p14:creationId xmlns:p14="http://schemas.microsoft.com/office/powerpoint/2010/main" val="4017427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72788" y="2240632"/>
            <a:ext cx="10736239" cy="379703"/>
          </a:xfrm>
        </p:spPr>
        <p:txBody>
          <a:bodyPr anchor="t">
            <a:noAutofit/>
          </a:bodyPr>
          <a:lstStyle/>
          <a:p>
            <a:pPr rtl="0">
              <a:spcBef>
                <a:spcPts val="0"/>
              </a:spcBef>
              <a:spcAft>
                <a:spcPts val="0"/>
              </a:spcAft>
            </a:pPr>
            <a:r>
              <a:rPr lang="it-IT" sz="3600" kern="0" dirty="0">
                <a:solidFill>
                  <a:srgbClr val="118C77"/>
                </a:solidFill>
                <a:latin typeface="Tahoma"/>
              </a:rPr>
              <a:t>Le fonti europee</a:t>
            </a:r>
            <a:endParaRPr lang="it-IT" altLang="it-IT" sz="3600" kern="0" dirty="0">
              <a:solidFill>
                <a:srgbClr val="118C77"/>
              </a:solidFill>
              <a:latin typeface="Tahoma"/>
            </a:endParaRPr>
          </a:p>
        </p:txBody>
      </p: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2"/>
          <a:stretch>
            <a:fillRect/>
          </a:stretch>
        </p:blipFill>
        <p:spPr>
          <a:xfrm>
            <a:off x="844550" y="12654"/>
            <a:ext cx="10502900" cy="1244600"/>
          </a:xfrm>
          <a:prstGeom prst="rect">
            <a:avLst/>
          </a:prstGeom>
        </p:spPr>
      </p:pic>
      <p:sp>
        <p:nvSpPr>
          <p:cNvPr id="5" name="Rectangle 2">
            <a:extLst>
              <a:ext uri="{FF2B5EF4-FFF2-40B4-BE49-F238E27FC236}">
                <a16:creationId xmlns:a16="http://schemas.microsoft.com/office/drawing/2014/main" id="{7E68AB39-0BF9-7512-7ADE-541580967C54}"/>
              </a:ext>
            </a:extLst>
          </p:cNvPr>
          <p:cNvSpPr txBox="1">
            <a:spLocks noChangeArrowheads="1"/>
          </p:cNvSpPr>
          <p:nvPr/>
        </p:nvSpPr>
        <p:spPr>
          <a:xfrm>
            <a:off x="138753" y="1506041"/>
            <a:ext cx="12192000" cy="147002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it-IT" altLang="it-IT" sz="3139" kern="0" dirty="0">
                <a:solidFill>
                  <a:srgbClr val="118C77"/>
                </a:solidFill>
                <a:latin typeface="Tahoma"/>
              </a:rPr>
              <a:t>Il ruolo del diritto come </a:t>
            </a:r>
            <a:r>
              <a:rPr lang="it-IT" altLang="it-IT" sz="3139" i="1" kern="0" dirty="0" err="1">
                <a:solidFill>
                  <a:srgbClr val="118C77"/>
                </a:solidFill>
                <a:latin typeface="Tahoma"/>
              </a:rPr>
              <a:t>leading</a:t>
            </a:r>
            <a:r>
              <a:rPr lang="it-IT" altLang="it-IT" sz="3139" i="1" kern="0" dirty="0">
                <a:solidFill>
                  <a:srgbClr val="118C77"/>
                </a:solidFill>
                <a:latin typeface="Tahoma"/>
              </a:rPr>
              <a:t> concept </a:t>
            </a:r>
            <a:r>
              <a:rPr lang="it-IT" altLang="it-IT" sz="3139" kern="0" dirty="0">
                <a:solidFill>
                  <a:srgbClr val="118C77"/>
                </a:solidFill>
                <a:latin typeface="Tahoma"/>
              </a:rPr>
              <a:t>per la tutela dell’ambiente</a:t>
            </a:r>
            <a:endParaRPr lang="it-IT" altLang="it-IT" sz="3139" dirty="0"/>
          </a:p>
        </p:txBody>
      </p:sp>
      <p:sp>
        <p:nvSpPr>
          <p:cNvPr id="15" name="CasellaDiTesto 14">
            <a:extLst>
              <a:ext uri="{FF2B5EF4-FFF2-40B4-BE49-F238E27FC236}">
                <a16:creationId xmlns:a16="http://schemas.microsoft.com/office/drawing/2014/main" id="{55B542C4-FCE9-E11B-B48F-4CFC41BE6002}"/>
              </a:ext>
            </a:extLst>
          </p:cNvPr>
          <p:cNvSpPr txBox="1"/>
          <p:nvPr/>
        </p:nvSpPr>
        <p:spPr>
          <a:xfrm>
            <a:off x="491319" y="2976066"/>
            <a:ext cx="10194878" cy="3139321"/>
          </a:xfrm>
          <a:prstGeom prst="rect">
            <a:avLst/>
          </a:prstGeom>
          <a:noFill/>
        </p:spPr>
        <p:txBody>
          <a:bodyPr wrap="square">
            <a:spAutoFit/>
          </a:bodyPr>
          <a:lstStyle/>
          <a:p>
            <a:r>
              <a:rPr lang="it-IT"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it-IT"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sym typeface="Wingdings" pitchFamily="2" charset="2"/>
              </a:rPr>
              <a:t> art. 191 TFUE:</a:t>
            </a:r>
          </a:p>
          <a:p>
            <a:r>
              <a:rPr lang="it-IT" sz="1800" kern="100" dirty="0">
                <a:effectLst/>
                <a:latin typeface="Tahoma" panose="020B0604030504040204" pitchFamily="34" charset="0"/>
                <a:ea typeface="Tahoma" panose="020B0604030504040204" pitchFamily="34" charset="0"/>
                <a:cs typeface="Tahoma" panose="020B0604030504040204" pitchFamily="34" charset="0"/>
              </a:rPr>
              <a:t> La politica dell'Unione in materia ambientale contribuisce a perseguire i seguenti obiettivi:</a:t>
            </a:r>
          </a:p>
          <a:p>
            <a:pPr marL="342900" lvl="0" indent="-342900">
              <a:buFont typeface="Symbol" pitchFamily="2" charset="2"/>
              <a:buChar char=""/>
            </a:pPr>
            <a:r>
              <a:rPr lang="it-IT" sz="1800" kern="100" dirty="0">
                <a:effectLst/>
                <a:latin typeface="Tahoma" panose="020B0604030504040204" pitchFamily="34" charset="0"/>
                <a:ea typeface="Tahoma" panose="020B0604030504040204" pitchFamily="34" charset="0"/>
                <a:cs typeface="Tahoma" panose="020B0604030504040204" pitchFamily="34" charset="0"/>
              </a:rPr>
              <a:t>salvaguardia, tutela e miglioramento della qualità dell'ambiente,</a:t>
            </a:r>
          </a:p>
          <a:p>
            <a:pPr marL="342900" lvl="0" indent="-342900">
              <a:buFont typeface="Symbol" pitchFamily="2" charset="2"/>
              <a:buChar char=""/>
            </a:pPr>
            <a:r>
              <a:rPr lang="it-IT" sz="1800" kern="100" dirty="0">
                <a:effectLst/>
                <a:latin typeface="Tahoma" panose="020B0604030504040204" pitchFamily="34" charset="0"/>
                <a:ea typeface="Tahoma" panose="020B0604030504040204" pitchFamily="34" charset="0"/>
                <a:cs typeface="Tahoma" panose="020B0604030504040204" pitchFamily="34" charset="0"/>
              </a:rPr>
              <a:t>protezione della salute umana,</a:t>
            </a:r>
          </a:p>
          <a:p>
            <a:pPr marL="342900" lvl="0" indent="-342900">
              <a:buFont typeface="Symbol" pitchFamily="2" charset="2"/>
              <a:buChar char=""/>
            </a:pPr>
            <a:r>
              <a:rPr lang="it-IT" sz="1800" kern="100" dirty="0">
                <a:effectLst/>
                <a:latin typeface="Tahoma" panose="020B0604030504040204" pitchFamily="34" charset="0"/>
                <a:ea typeface="Tahoma" panose="020B0604030504040204" pitchFamily="34" charset="0"/>
                <a:cs typeface="Tahoma" panose="020B0604030504040204" pitchFamily="34" charset="0"/>
              </a:rPr>
              <a:t>utilizzazione accorta e razionale delle risorse naturali,</a:t>
            </a:r>
          </a:p>
          <a:p>
            <a:pPr marL="342900" lvl="0" indent="-342900">
              <a:buFont typeface="Symbol" pitchFamily="2" charset="2"/>
              <a:buChar char=""/>
            </a:pPr>
            <a:r>
              <a:rPr lang="it-IT" sz="1800" kern="100" dirty="0">
                <a:effectLst/>
                <a:latin typeface="Tahoma" panose="020B0604030504040204" pitchFamily="34" charset="0"/>
                <a:ea typeface="Tahoma" panose="020B0604030504040204" pitchFamily="34" charset="0"/>
                <a:cs typeface="Tahoma" panose="020B0604030504040204" pitchFamily="34" charset="0"/>
              </a:rPr>
              <a:t>promozione sul piano internazionale di misure destinate a risolvere i problemi dell'ambiente a livello regionale o mondiale e, in particolare, a combattere i cambiamenti climatici.</a:t>
            </a:r>
          </a:p>
          <a:p>
            <a:r>
              <a:rPr lang="it-IT" sz="1800" kern="100" dirty="0">
                <a:effectLst/>
                <a:latin typeface="Tahoma" panose="020B0604030504040204" pitchFamily="34" charset="0"/>
                <a:ea typeface="Tahoma" panose="020B0604030504040204" pitchFamily="34" charset="0"/>
                <a:cs typeface="Tahoma" panose="020B0604030504040204" pitchFamily="34" charset="0"/>
              </a:rPr>
              <a:t>La politica dell'Unione in materia ambientale mira a un elevato livello di tutela, tenendo conto della diversità delle situazioni nelle varie regioni dell'Unione. Essa è fondata sui principi della precauzione e dell'azione preventiva, sul principio della correzione, in via prioritaria alla fonte, dei danni causati all'ambiente, nonché sul principio "chi inquina paga".</a:t>
            </a:r>
          </a:p>
        </p:txBody>
      </p:sp>
    </p:spTree>
    <p:extLst>
      <p:ext uri="{BB962C8B-B14F-4D97-AF65-F5344CB8AC3E}">
        <p14:creationId xmlns:p14="http://schemas.microsoft.com/office/powerpoint/2010/main" val="74408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A0CC9-A586-9CFC-FA1B-D2E692FC94F4}"/>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0491BE5-4AEE-4C7C-D1EB-E02A82ED573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C0EF2DFA-EE37-319A-08AD-476021B16196}"/>
              </a:ext>
            </a:extLst>
          </p:cNvPr>
          <p:cNvSpPr>
            <a:spLocks noGrp="1" noChangeArrowheads="1"/>
          </p:cNvSpPr>
          <p:nvPr>
            <p:ph type="ctrTitle"/>
          </p:nvPr>
        </p:nvSpPr>
        <p:spPr>
          <a:xfrm>
            <a:off x="220638" y="2311189"/>
            <a:ext cx="10736239" cy="379703"/>
          </a:xfrm>
        </p:spPr>
        <p:txBody>
          <a:bodyPr anchor="t">
            <a:noAutofit/>
          </a:bodyPr>
          <a:lstStyle/>
          <a:p>
            <a:pPr fontAlgn="base"/>
            <a:r>
              <a:rPr lang="it-IT" sz="3139" i="1" kern="0" dirty="0">
                <a:solidFill>
                  <a:srgbClr val="118C77"/>
                </a:solidFill>
                <a:latin typeface="Tahoma"/>
              </a:rPr>
              <a:t>CSRD – Corporate </a:t>
            </a:r>
            <a:r>
              <a:rPr lang="it-IT" sz="3139" i="1" kern="0" dirty="0" err="1">
                <a:solidFill>
                  <a:srgbClr val="118C77"/>
                </a:solidFill>
                <a:latin typeface="Tahoma"/>
              </a:rPr>
              <a:t>Sustainability</a:t>
            </a:r>
            <a:r>
              <a:rPr lang="it-IT" sz="3139" i="1" kern="0" dirty="0">
                <a:solidFill>
                  <a:srgbClr val="118C77"/>
                </a:solidFill>
                <a:latin typeface="Tahoma"/>
              </a:rPr>
              <a:t> Reporting Directive</a:t>
            </a:r>
            <a:br>
              <a:rPr lang="it-IT" sz="800" b="0" i="0" u="none" strike="noStrike" dirty="0">
                <a:solidFill>
                  <a:srgbClr val="000000"/>
                </a:solidFill>
                <a:effectLst/>
                <a:latin typeface="Exo 2"/>
              </a:rPr>
            </a:br>
            <a:br>
              <a:rPr lang="it-IT" sz="800" dirty="0"/>
            </a:br>
            <a:endParaRPr lang="it-IT" altLang="it-IT" sz="3600" kern="0" dirty="0">
              <a:solidFill>
                <a:srgbClr val="118C77"/>
              </a:solidFill>
              <a:latin typeface="Tahoma"/>
            </a:endParaRPr>
          </a:p>
        </p:txBody>
      </p:sp>
      <p:pic>
        <p:nvPicPr>
          <p:cNvPr id="3" name="Immagine 2">
            <a:extLst>
              <a:ext uri="{FF2B5EF4-FFF2-40B4-BE49-F238E27FC236}">
                <a16:creationId xmlns:a16="http://schemas.microsoft.com/office/drawing/2014/main" id="{728DCE8D-7F87-9721-453E-82C6253D75C2}"/>
              </a:ext>
            </a:extLst>
          </p:cNvPr>
          <p:cNvPicPr>
            <a:picLocks noChangeAspect="1"/>
          </p:cNvPicPr>
          <p:nvPr/>
        </p:nvPicPr>
        <p:blipFill>
          <a:blip r:embed="rId2"/>
          <a:stretch>
            <a:fillRect/>
          </a:stretch>
        </p:blipFill>
        <p:spPr>
          <a:xfrm>
            <a:off x="844550" y="12654"/>
            <a:ext cx="10502900" cy="1244600"/>
          </a:xfrm>
          <a:prstGeom prst="rect">
            <a:avLst/>
          </a:prstGeom>
        </p:spPr>
      </p:pic>
      <p:sp>
        <p:nvSpPr>
          <p:cNvPr id="5" name="Rectangle 2">
            <a:extLst>
              <a:ext uri="{FF2B5EF4-FFF2-40B4-BE49-F238E27FC236}">
                <a16:creationId xmlns:a16="http://schemas.microsoft.com/office/drawing/2014/main" id="{10153288-4ABB-6A02-0DAE-6CE5B9673174}"/>
              </a:ext>
            </a:extLst>
          </p:cNvPr>
          <p:cNvSpPr txBox="1">
            <a:spLocks noChangeArrowheads="1"/>
          </p:cNvSpPr>
          <p:nvPr/>
        </p:nvSpPr>
        <p:spPr>
          <a:xfrm>
            <a:off x="138753" y="1506041"/>
            <a:ext cx="12192000" cy="147002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it-IT" altLang="it-IT" sz="3139" kern="0" dirty="0">
                <a:solidFill>
                  <a:srgbClr val="118C77"/>
                </a:solidFill>
                <a:latin typeface="Tahoma"/>
              </a:rPr>
              <a:t>Il ruolo del diritto come </a:t>
            </a:r>
            <a:r>
              <a:rPr lang="it-IT" altLang="it-IT" sz="3139" i="1" kern="0" dirty="0" err="1">
                <a:solidFill>
                  <a:srgbClr val="118C77"/>
                </a:solidFill>
                <a:latin typeface="Tahoma"/>
              </a:rPr>
              <a:t>leading</a:t>
            </a:r>
            <a:r>
              <a:rPr lang="it-IT" altLang="it-IT" sz="3139" i="1" kern="0" dirty="0">
                <a:solidFill>
                  <a:srgbClr val="118C77"/>
                </a:solidFill>
                <a:latin typeface="Tahoma"/>
              </a:rPr>
              <a:t> concept </a:t>
            </a:r>
            <a:r>
              <a:rPr lang="it-IT" altLang="it-IT" sz="3139" kern="0" dirty="0">
                <a:solidFill>
                  <a:srgbClr val="118C77"/>
                </a:solidFill>
                <a:latin typeface="Tahoma"/>
              </a:rPr>
              <a:t>per la tutela dell’ambiente</a:t>
            </a:r>
            <a:endParaRPr lang="it-IT" altLang="it-IT" sz="3139" dirty="0"/>
          </a:p>
        </p:txBody>
      </p:sp>
      <p:sp>
        <p:nvSpPr>
          <p:cNvPr id="15" name="CasellaDiTesto 14">
            <a:extLst>
              <a:ext uri="{FF2B5EF4-FFF2-40B4-BE49-F238E27FC236}">
                <a16:creationId xmlns:a16="http://schemas.microsoft.com/office/drawing/2014/main" id="{75E197FE-991E-8CA1-5ACD-CCB2B63E41FF}"/>
              </a:ext>
            </a:extLst>
          </p:cNvPr>
          <p:cNvSpPr txBox="1"/>
          <p:nvPr/>
        </p:nvSpPr>
        <p:spPr>
          <a:xfrm>
            <a:off x="491319" y="2976066"/>
            <a:ext cx="10194878" cy="2677656"/>
          </a:xfrm>
          <a:prstGeom prst="rect">
            <a:avLst/>
          </a:prstGeom>
          <a:noFill/>
        </p:spPr>
        <p:txBody>
          <a:bodyPr wrap="square">
            <a:spAutoFit/>
          </a:bodyPr>
          <a:lstStyle/>
          <a:p>
            <a:pPr algn="just" fontAlgn="base"/>
            <a:r>
              <a:rPr lang="it-IT" sz="24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La direttiva che istituzionalizza e formalizza il bilancio di sostenibilità e lo rende obbligatario, anno dopo anno, per le aziende. Questa direttiva è estremamente interessante poiché, oltre ad imporre la rendicontazione di sostenibilità a sempre più realtà, formalizza un metodo che tutte le aziende potranno seguire: la sostenibilità diventerà così finalmente universalmente quantificabile e interpretabile in modo univoco da clienti e supply chain.</a:t>
            </a:r>
          </a:p>
        </p:txBody>
      </p:sp>
    </p:spTree>
    <p:extLst>
      <p:ext uri="{BB962C8B-B14F-4D97-AF65-F5344CB8AC3E}">
        <p14:creationId xmlns:p14="http://schemas.microsoft.com/office/powerpoint/2010/main" val="3324350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C628D-CBF1-1875-FF91-89CCD7D6101A}"/>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6DC4A331-10C1-9932-755F-EB711FB72712}"/>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912CB67A-E10C-7869-D2E4-ABBDB3347D3D}"/>
              </a:ext>
            </a:extLst>
          </p:cNvPr>
          <p:cNvSpPr>
            <a:spLocks noGrp="1" noChangeArrowheads="1"/>
          </p:cNvSpPr>
          <p:nvPr>
            <p:ph type="ctrTitle"/>
          </p:nvPr>
        </p:nvSpPr>
        <p:spPr>
          <a:xfrm>
            <a:off x="220638" y="2311189"/>
            <a:ext cx="10736239" cy="379703"/>
          </a:xfrm>
        </p:spPr>
        <p:txBody>
          <a:bodyPr anchor="t">
            <a:noAutofit/>
          </a:bodyPr>
          <a:lstStyle/>
          <a:p>
            <a:pPr fontAlgn="base"/>
            <a:r>
              <a:rPr lang="it-IT" sz="3139" i="1" kern="0" dirty="0">
                <a:solidFill>
                  <a:srgbClr val="118C77"/>
                </a:solidFill>
                <a:latin typeface="Tahoma"/>
              </a:rPr>
              <a:t>CSDDD – Corporate </a:t>
            </a:r>
            <a:r>
              <a:rPr lang="it-IT" sz="3139" i="1" kern="0" dirty="0" err="1">
                <a:solidFill>
                  <a:srgbClr val="118C77"/>
                </a:solidFill>
                <a:latin typeface="Tahoma"/>
              </a:rPr>
              <a:t>Sustainability</a:t>
            </a:r>
            <a:r>
              <a:rPr lang="it-IT" sz="3139" i="1" kern="0" dirty="0">
                <a:solidFill>
                  <a:srgbClr val="118C77"/>
                </a:solidFill>
                <a:latin typeface="Tahoma"/>
              </a:rPr>
              <a:t> Due Diligence Directive</a:t>
            </a:r>
            <a:endParaRPr lang="it-IT" altLang="it-IT" sz="3139" i="1" kern="0" dirty="0">
              <a:solidFill>
                <a:srgbClr val="118C77"/>
              </a:solidFill>
              <a:latin typeface="Tahoma"/>
            </a:endParaRPr>
          </a:p>
        </p:txBody>
      </p:sp>
      <p:pic>
        <p:nvPicPr>
          <p:cNvPr id="3" name="Immagine 2">
            <a:extLst>
              <a:ext uri="{FF2B5EF4-FFF2-40B4-BE49-F238E27FC236}">
                <a16:creationId xmlns:a16="http://schemas.microsoft.com/office/drawing/2014/main" id="{C78246F9-76FA-EB96-CE39-AEC259997FB8}"/>
              </a:ext>
            </a:extLst>
          </p:cNvPr>
          <p:cNvPicPr>
            <a:picLocks noChangeAspect="1"/>
          </p:cNvPicPr>
          <p:nvPr/>
        </p:nvPicPr>
        <p:blipFill>
          <a:blip r:embed="rId2"/>
          <a:stretch>
            <a:fillRect/>
          </a:stretch>
        </p:blipFill>
        <p:spPr>
          <a:xfrm>
            <a:off x="844550" y="12654"/>
            <a:ext cx="10502900" cy="1244600"/>
          </a:xfrm>
          <a:prstGeom prst="rect">
            <a:avLst/>
          </a:prstGeom>
        </p:spPr>
      </p:pic>
      <p:sp>
        <p:nvSpPr>
          <p:cNvPr id="5" name="Rectangle 2">
            <a:extLst>
              <a:ext uri="{FF2B5EF4-FFF2-40B4-BE49-F238E27FC236}">
                <a16:creationId xmlns:a16="http://schemas.microsoft.com/office/drawing/2014/main" id="{CC6B2C3A-C817-6525-AF02-92A36A98D089}"/>
              </a:ext>
            </a:extLst>
          </p:cNvPr>
          <p:cNvSpPr txBox="1">
            <a:spLocks noChangeArrowheads="1"/>
          </p:cNvSpPr>
          <p:nvPr/>
        </p:nvSpPr>
        <p:spPr>
          <a:xfrm>
            <a:off x="138753" y="1506041"/>
            <a:ext cx="12192000" cy="147002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it-IT" altLang="it-IT" sz="3139" kern="0" dirty="0">
                <a:solidFill>
                  <a:srgbClr val="118C77"/>
                </a:solidFill>
                <a:latin typeface="Tahoma"/>
              </a:rPr>
              <a:t>Il ruolo del diritto come </a:t>
            </a:r>
            <a:r>
              <a:rPr lang="it-IT" altLang="it-IT" sz="3139" i="1" kern="0" dirty="0" err="1">
                <a:solidFill>
                  <a:srgbClr val="118C77"/>
                </a:solidFill>
                <a:latin typeface="Tahoma"/>
              </a:rPr>
              <a:t>leading</a:t>
            </a:r>
            <a:r>
              <a:rPr lang="it-IT" altLang="it-IT" sz="3139" i="1" kern="0" dirty="0">
                <a:solidFill>
                  <a:srgbClr val="118C77"/>
                </a:solidFill>
                <a:latin typeface="Tahoma"/>
              </a:rPr>
              <a:t> concept </a:t>
            </a:r>
            <a:r>
              <a:rPr lang="it-IT" altLang="it-IT" sz="3139" kern="0" dirty="0">
                <a:solidFill>
                  <a:srgbClr val="118C77"/>
                </a:solidFill>
                <a:latin typeface="Tahoma"/>
              </a:rPr>
              <a:t>per la tutela dell’ambiente</a:t>
            </a:r>
            <a:endParaRPr lang="it-IT" altLang="it-IT" sz="3139" dirty="0"/>
          </a:p>
        </p:txBody>
      </p:sp>
      <p:sp>
        <p:nvSpPr>
          <p:cNvPr id="15" name="CasellaDiTesto 14">
            <a:extLst>
              <a:ext uri="{FF2B5EF4-FFF2-40B4-BE49-F238E27FC236}">
                <a16:creationId xmlns:a16="http://schemas.microsoft.com/office/drawing/2014/main" id="{A48C2D3D-B5B8-7965-36C9-87CBBDC5B2F2}"/>
              </a:ext>
            </a:extLst>
          </p:cNvPr>
          <p:cNvSpPr txBox="1"/>
          <p:nvPr/>
        </p:nvSpPr>
        <p:spPr>
          <a:xfrm>
            <a:off x="491319" y="2976066"/>
            <a:ext cx="10194878" cy="1631216"/>
          </a:xfrm>
          <a:prstGeom prst="rect">
            <a:avLst/>
          </a:prstGeom>
          <a:noFill/>
        </p:spPr>
        <p:txBody>
          <a:bodyPr wrap="square">
            <a:spAutoFit/>
          </a:bodyPr>
          <a:lstStyle/>
          <a:p>
            <a:r>
              <a:rPr lang="it-IT" sz="2000" kern="100" dirty="0">
                <a:solidFill>
                  <a:srgbClr val="000000"/>
                </a:solidFill>
                <a:effectLst/>
                <a:latin typeface="Tahoma" panose="020B0604030504040204" pitchFamily="34" charset="0"/>
                <a:ea typeface="Tahoma" panose="020B0604030504040204" pitchFamily="34" charset="0"/>
                <a:cs typeface="Tahoma" panose="020B0604030504040204" pitchFamily="34" charset="0"/>
              </a:rPr>
              <a:t>Una direttiva che responsabilizza le aziende rispetto agli impatti delle proprie azioni e produzioni su tutta la catena di valore della propria azienda. Le aziende dovranno essere quindi responsabili di tutti gli impatti sociali ed ambientali, dalla produzione della materia prima alla vendita del prodotto finale finale, per gli effetti diretti che quelli indiretti, sia per quelli causati all’interno dell’UE che all’estero.</a:t>
            </a:r>
            <a:endParaRPr lang="it-IT" sz="2000" kern="1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86159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AC709-C951-59C9-9ACE-8E64C5B1D31D}"/>
            </a:ext>
          </a:extLst>
        </p:cNvPr>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EEFEC43D-CDC0-1E43-7A2C-D8D787DFC82F}"/>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8B65B5AE-22A5-C70F-D84F-E74D32C431E1}"/>
              </a:ext>
            </a:extLst>
          </p:cNvPr>
          <p:cNvSpPr>
            <a:spLocks noGrp="1" noChangeArrowheads="1"/>
          </p:cNvSpPr>
          <p:nvPr>
            <p:ph type="ctrTitle"/>
          </p:nvPr>
        </p:nvSpPr>
        <p:spPr>
          <a:xfrm>
            <a:off x="220638" y="2311189"/>
            <a:ext cx="10736239" cy="379703"/>
          </a:xfrm>
        </p:spPr>
        <p:txBody>
          <a:bodyPr anchor="t">
            <a:noAutofit/>
          </a:bodyPr>
          <a:lstStyle/>
          <a:p>
            <a:pPr fontAlgn="base"/>
            <a:r>
              <a:rPr lang="it-IT" sz="3139" i="1" kern="0" dirty="0">
                <a:solidFill>
                  <a:srgbClr val="118C77"/>
                </a:solidFill>
                <a:latin typeface="Tahoma"/>
              </a:rPr>
              <a:t>SFRD – </a:t>
            </a:r>
            <a:r>
              <a:rPr lang="it-IT" sz="3139" i="1" kern="0" dirty="0" err="1">
                <a:solidFill>
                  <a:srgbClr val="118C77"/>
                </a:solidFill>
                <a:latin typeface="Tahoma"/>
              </a:rPr>
              <a:t>Sustainable</a:t>
            </a:r>
            <a:r>
              <a:rPr lang="it-IT" sz="3139" i="1" kern="0" dirty="0">
                <a:solidFill>
                  <a:srgbClr val="118C77"/>
                </a:solidFill>
                <a:latin typeface="Tahoma"/>
              </a:rPr>
              <a:t> Finance Disclosure </a:t>
            </a:r>
            <a:r>
              <a:rPr lang="it-IT" sz="3139" i="1" kern="0" dirty="0" err="1">
                <a:solidFill>
                  <a:srgbClr val="118C77"/>
                </a:solidFill>
                <a:latin typeface="Tahoma"/>
              </a:rPr>
              <a:t>Regulation</a:t>
            </a:r>
            <a:endParaRPr lang="it-IT" altLang="it-IT" sz="3139" i="1" kern="0" dirty="0">
              <a:solidFill>
                <a:srgbClr val="118C77"/>
              </a:solidFill>
              <a:latin typeface="Tahoma"/>
            </a:endParaRPr>
          </a:p>
        </p:txBody>
      </p:sp>
      <p:pic>
        <p:nvPicPr>
          <p:cNvPr id="3" name="Immagine 2">
            <a:extLst>
              <a:ext uri="{FF2B5EF4-FFF2-40B4-BE49-F238E27FC236}">
                <a16:creationId xmlns:a16="http://schemas.microsoft.com/office/drawing/2014/main" id="{07C46296-D642-CCBF-D2C8-D4BAC26016D6}"/>
              </a:ext>
            </a:extLst>
          </p:cNvPr>
          <p:cNvPicPr>
            <a:picLocks noChangeAspect="1"/>
          </p:cNvPicPr>
          <p:nvPr/>
        </p:nvPicPr>
        <p:blipFill>
          <a:blip r:embed="rId2"/>
          <a:stretch>
            <a:fillRect/>
          </a:stretch>
        </p:blipFill>
        <p:spPr>
          <a:xfrm>
            <a:off x="844550" y="12654"/>
            <a:ext cx="10502900" cy="1244600"/>
          </a:xfrm>
          <a:prstGeom prst="rect">
            <a:avLst/>
          </a:prstGeom>
        </p:spPr>
      </p:pic>
      <p:sp>
        <p:nvSpPr>
          <p:cNvPr id="5" name="Rectangle 2">
            <a:extLst>
              <a:ext uri="{FF2B5EF4-FFF2-40B4-BE49-F238E27FC236}">
                <a16:creationId xmlns:a16="http://schemas.microsoft.com/office/drawing/2014/main" id="{C4A90345-D173-20D3-5D30-0AF3ED5439FE}"/>
              </a:ext>
            </a:extLst>
          </p:cNvPr>
          <p:cNvSpPr txBox="1">
            <a:spLocks noChangeArrowheads="1"/>
          </p:cNvSpPr>
          <p:nvPr/>
        </p:nvSpPr>
        <p:spPr>
          <a:xfrm>
            <a:off x="138753" y="1506041"/>
            <a:ext cx="12192000" cy="147002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it-IT" altLang="it-IT" sz="3139" kern="0" dirty="0">
                <a:solidFill>
                  <a:srgbClr val="118C77"/>
                </a:solidFill>
                <a:latin typeface="Tahoma"/>
              </a:rPr>
              <a:t>Il ruolo del diritto come </a:t>
            </a:r>
            <a:r>
              <a:rPr lang="it-IT" altLang="it-IT" sz="3139" i="1" kern="0" dirty="0" err="1">
                <a:solidFill>
                  <a:srgbClr val="118C77"/>
                </a:solidFill>
                <a:latin typeface="Tahoma"/>
              </a:rPr>
              <a:t>leading</a:t>
            </a:r>
            <a:r>
              <a:rPr lang="it-IT" altLang="it-IT" sz="3139" i="1" kern="0" dirty="0">
                <a:solidFill>
                  <a:srgbClr val="118C77"/>
                </a:solidFill>
                <a:latin typeface="Tahoma"/>
              </a:rPr>
              <a:t> concept </a:t>
            </a:r>
            <a:r>
              <a:rPr lang="it-IT" altLang="it-IT" sz="3139" kern="0" dirty="0">
                <a:solidFill>
                  <a:srgbClr val="118C77"/>
                </a:solidFill>
                <a:latin typeface="Tahoma"/>
              </a:rPr>
              <a:t>per la tutela dell’ambiente</a:t>
            </a:r>
            <a:endParaRPr lang="it-IT" altLang="it-IT" sz="3139" dirty="0"/>
          </a:p>
        </p:txBody>
      </p:sp>
      <p:sp>
        <p:nvSpPr>
          <p:cNvPr id="15" name="CasellaDiTesto 14">
            <a:extLst>
              <a:ext uri="{FF2B5EF4-FFF2-40B4-BE49-F238E27FC236}">
                <a16:creationId xmlns:a16="http://schemas.microsoft.com/office/drawing/2014/main" id="{A2BEEDF9-6D96-2D8A-2E63-DF052283D65E}"/>
              </a:ext>
            </a:extLst>
          </p:cNvPr>
          <p:cNvSpPr txBox="1"/>
          <p:nvPr/>
        </p:nvSpPr>
        <p:spPr>
          <a:xfrm>
            <a:off x="491319" y="2976066"/>
            <a:ext cx="10194878" cy="1692771"/>
          </a:xfrm>
          <a:prstGeom prst="rect">
            <a:avLst/>
          </a:prstGeom>
          <a:noFill/>
        </p:spPr>
        <p:txBody>
          <a:bodyPr wrap="square">
            <a:spAutoFit/>
          </a:bodyPr>
          <a:lstStyle/>
          <a:p>
            <a:r>
              <a:rPr lang="it-IT" sz="2000" kern="100" dirty="0">
                <a:solidFill>
                  <a:srgbClr val="000000"/>
                </a:solidFill>
                <a:effectLst/>
                <a:latin typeface="Tahoma" panose="020B0604030504040204" pitchFamily="34" charset="0"/>
                <a:ea typeface="Tahoma" panose="020B0604030504040204" pitchFamily="34" charset="0"/>
                <a:cs typeface="Tahoma" panose="020B0604030504040204" pitchFamily="34" charset="0"/>
              </a:rPr>
              <a:t>Regolamento che impone alcuni standard di trasparenza e i criteri per cui un investimento può ritenersi sostenibile. Fondamentale è la richiesta di trasparenza che impone di divulgare informazioni, rispetto a tutti i prodotti finanziari, sui rischi legati alla sostenibilità e le informazioni sugli impatti negativi sui fattori di sostenibilità</a:t>
            </a:r>
            <a:endParaRPr lang="it-IT" sz="2000" kern="100" dirty="0">
              <a:effectLst/>
              <a:latin typeface="Tahoma" panose="020B0604030504040204" pitchFamily="34" charset="0"/>
              <a:ea typeface="Tahoma" panose="020B0604030504040204" pitchFamily="34" charset="0"/>
              <a:cs typeface="Tahoma" panose="020B0604030504040204" pitchFamily="34" charset="0"/>
            </a:endParaRPr>
          </a:p>
          <a:p>
            <a:endParaRPr lang="it-IT" sz="2400" kern="1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52478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5"/>
          <p:cNvSpPr txBox="1">
            <a:spLocks noGrp="1"/>
          </p:cNvSpPr>
          <p:nvPr>
            <p:ph type="subTitle" idx="1"/>
          </p:nvPr>
        </p:nvSpPr>
        <p:spPr>
          <a:xfrm>
            <a:off x="8491567" y="1859967"/>
            <a:ext cx="3091200" cy="1621600"/>
          </a:xfrm>
          <a:prstGeom prst="rect">
            <a:avLst/>
          </a:prstGeom>
        </p:spPr>
        <p:txBody>
          <a:bodyPr spcFirstLastPara="1" vert="horz" wrap="square" lIns="121900" tIns="121900" rIns="121900" bIns="121900" rtlCol="0" anchor="t" anchorCtr="0">
            <a:noAutofit/>
          </a:bodyPr>
          <a:lstStyle/>
          <a:p>
            <a:pPr marL="0" indent="0">
              <a:spcAft>
                <a:spcPts val="1600"/>
              </a:spcAft>
            </a:pPr>
            <a:r>
              <a:rPr lang="it">
                <a:solidFill>
                  <a:srgbClr val="134D57"/>
                </a:solidFill>
                <a:latin typeface="Inter Medium"/>
                <a:ea typeface="Inter Medium"/>
                <a:cs typeface="Inter Medium"/>
                <a:sym typeface="Inter Medium"/>
              </a:rPr>
              <a:t>Il diritto come leader nella progettazione del paradigma rianimato</a:t>
            </a:r>
            <a:endParaRPr>
              <a:solidFill>
                <a:srgbClr val="134D57"/>
              </a:solidFill>
              <a:latin typeface="Inter Medium"/>
              <a:ea typeface="Inter Medium"/>
              <a:cs typeface="Inter Medium"/>
              <a:sym typeface="Inter Medium"/>
            </a:endParaRPr>
          </a:p>
        </p:txBody>
      </p:sp>
      <p:sp>
        <p:nvSpPr>
          <p:cNvPr id="225" name="Google Shape;225;p35"/>
          <p:cNvSpPr txBox="1">
            <a:spLocks noGrp="1"/>
          </p:cNvSpPr>
          <p:nvPr>
            <p:ph type="subTitle" idx="2"/>
          </p:nvPr>
        </p:nvSpPr>
        <p:spPr>
          <a:xfrm>
            <a:off x="8491567" y="4429300"/>
            <a:ext cx="3091200" cy="1621600"/>
          </a:xfrm>
          <a:prstGeom prst="rect">
            <a:avLst/>
          </a:prstGeom>
        </p:spPr>
        <p:txBody>
          <a:bodyPr spcFirstLastPara="1" vert="horz" wrap="square" lIns="121900" tIns="121900" rIns="121900" bIns="121900" rtlCol="0" anchor="t" anchorCtr="0">
            <a:noAutofit/>
          </a:bodyPr>
          <a:lstStyle/>
          <a:p>
            <a:pPr marL="0" indent="0">
              <a:spcAft>
                <a:spcPts val="1600"/>
              </a:spcAft>
            </a:pPr>
            <a:r>
              <a:rPr lang="it">
                <a:solidFill>
                  <a:srgbClr val="134D57"/>
                </a:solidFill>
                <a:latin typeface="Inter Medium"/>
                <a:ea typeface="Inter Medium"/>
                <a:cs typeface="Inter Medium"/>
                <a:sym typeface="Inter Medium"/>
              </a:rPr>
              <a:t>Approccio One Health per proteggere il pianeta e l'uomo</a:t>
            </a:r>
            <a:endParaRPr>
              <a:solidFill>
                <a:srgbClr val="134D57"/>
              </a:solidFill>
              <a:latin typeface="Inter Medium"/>
              <a:ea typeface="Inter Medium"/>
              <a:cs typeface="Inter Medium"/>
              <a:sym typeface="Inter Medium"/>
            </a:endParaRPr>
          </a:p>
        </p:txBody>
      </p:sp>
      <p:sp>
        <p:nvSpPr>
          <p:cNvPr id="226" name="Google Shape;226;p35"/>
          <p:cNvSpPr txBox="1">
            <a:spLocks noGrp="1"/>
          </p:cNvSpPr>
          <p:nvPr>
            <p:ph type="subTitle" idx="3"/>
          </p:nvPr>
        </p:nvSpPr>
        <p:spPr>
          <a:xfrm>
            <a:off x="627633" y="1859967"/>
            <a:ext cx="3091200" cy="1621600"/>
          </a:xfrm>
          <a:prstGeom prst="rect">
            <a:avLst/>
          </a:prstGeom>
        </p:spPr>
        <p:txBody>
          <a:bodyPr spcFirstLastPara="1" vert="horz" wrap="square" lIns="121900" tIns="121900" rIns="121900" bIns="121900" rtlCol="0" anchor="t" anchorCtr="0">
            <a:noAutofit/>
          </a:bodyPr>
          <a:lstStyle/>
          <a:p>
            <a:pPr marL="0" indent="0">
              <a:spcAft>
                <a:spcPts val="1600"/>
              </a:spcAft>
            </a:pPr>
            <a:r>
              <a:rPr lang="it">
                <a:solidFill>
                  <a:srgbClr val="134D57"/>
                </a:solidFill>
                <a:latin typeface="Inter Medium"/>
                <a:ea typeface="Inter Medium"/>
                <a:cs typeface="Inter Medium"/>
                <a:sym typeface="Inter Medium"/>
              </a:rPr>
              <a:t>L'importanza dei quadri giuridici nella creazione del cambiamento</a:t>
            </a:r>
            <a:endParaRPr>
              <a:solidFill>
                <a:srgbClr val="134D57"/>
              </a:solidFill>
              <a:latin typeface="Inter Medium"/>
              <a:ea typeface="Inter Medium"/>
              <a:cs typeface="Inter Medium"/>
              <a:sym typeface="Inter Medium"/>
            </a:endParaRPr>
          </a:p>
        </p:txBody>
      </p:sp>
      <p:sp>
        <p:nvSpPr>
          <p:cNvPr id="227" name="Google Shape;227;p35"/>
          <p:cNvSpPr txBox="1">
            <a:spLocks noGrp="1"/>
          </p:cNvSpPr>
          <p:nvPr>
            <p:ph type="subTitle" idx="4"/>
          </p:nvPr>
        </p:nvSpPr>
        <p:spPr>
          <a:xfrm>
            <a:off x="627633" y="4429300"/>
            <a:ext cx="3091200" cy="1621600"/>
          </a:xfrm>
          <a:prstGeom prst="rect">
            <a:avLst/>
          </a:prstGeom>
        </p:spPr>
        <p:txBody>
          <a:bodyPr spcFirstLastPara="1" vert="horz" wrap="square" lIns="121900" tIns="121900" rIns="121900" bIns="121900" rtlCol="0" anchor="t" anchorCtr="0">
            <a:noAutofit/>
          </a:bodyPr>
          <a:lstStyle/>
          <a:p>
            <a:pPr marL="0" indent="0">
              <a:spcAft>
                <a:spcPts val="1600"/>
              </a:spcAft>
            </a:pPr>
            <a:r>
              <a:rPr lang="it">
                <a:solidFill>
                  <a:srgbClr val="134D57"/>
                </a:solidFill>
                <a:latin typeface="Inter Medium"/>
                <a:ea typeface="Inter Medium"/>
                <a:cs typeface="Inter Medium"/>
                <a:sym typeface="Inter Medium"/>
              </a:rPr>
              <a:t>Garantire il mantenimento dell'equilibrio ecologico</a:t>
            </a:r>
            <a:endParaRPr>
              <a:solidFill>
                <a:srgbClr val="134D57"/>
              </a:solidFill>
              <a:latin typeface="Inter Medium"/>
              <a:ea typeface="Inter Medium"/>
              <a:cs typeface="Inter Medium"/>
              <a:sym typeface="Inter Medium"/>
            </a:endParaRPr>
          </a:p>
        </p:txBody>
      </p:sp>
      <p:sp>
        <p:nvSpPr>
          <p:cNvPr id="228" name="Google Shape;228;p35"/>
          <p:cNvSpPr txBox="1">
            <a:spLocks noGrp="1"/>
          </p:cNvSpPr>
          <p:nvPr>
            <p:ph type="title"/>
          </p:nvPr>
        </p:nvSpPr>
        <p:spPr>
          <a:xfrm>
            <a:off x="1660200" y="1103701"/>
            <a:ext cx="8871600" cy="564800"/>
          </a:xfrm>
          <a:prstGeom prst="rect">
            <a:avLst/>
          </a:prstGeom>
        </p:spPr>
        <p:txBody>
          <a:bodyPr spcFirstLastPara="1" vert="horz" wrap="square" lIns="121900" tIns="121900" rIns="121900" bIns="121900" rtlCol="0" anchor="ctr" anchorCtr="0">
            <a:noAutofit/>
          </a:bodyPr>
          <a:lstStyle/>
          <a:p>
            <a:r>
              <a:rPr lang="it" dirty="0">
                <a:solidFill>
                  <a:srgbClr val="134D57"/>
                </a:solidFill>
              </a:rPr>
              <a:t>Rafforzare il ruolo del diritto</a:t>
            </a:r>
            <a:endParaRPr dirty="0">
              <a:solidFill>
                <a:srgbClr val="134D57"/>
              </a:solidFill>
            </a:endParaRPr>
          </a:p>
        </p:txBody>
      </p:sp>
      <p:pic>
        <p:nvPicPr>
          <p:cNvPr id="2" name="Immagine 1">
            <a:extLst>
              <a:ext uri="{FF2B5EF4-FFF2-40B4-BE49-F238E27FC236}">
                <a16:creationId xmlns:a16="http://schemas.microsoft.com/office/drawing/2014/main" id="{A077588C-9E3A-D915-9AD8-4BDB6BFF5360}"/>
              </a:ext>
            </a:extLst>
          </p:cNvPr>
          <p:cNvPicPr>
            <a:picLocks noChangeAspect="1"/>
          </p:cNvPicPr>
          <p:nvPr/>
        </p:nvPicPr>
        <p:blipFill>
          <a:blip r:embed="rId3"/>
          <a:stretch>
            <a:fillRect/>
          </a:stretch>
        </p:blipFill>
        <p:spPr>
          <a:xfrm>
            <a:off x="627633" y="-148334"/>
            <a:ext cx="10502900" cy="1244600"/>
          </a:xfrm>
          <a:prstGeom prst="rect">
            <a:avLst/>
          </a:prstGeom>
        </p:spPr>
      </p:pic>
    </p:spTree>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363DE0D8911384CAC7830D6C656503D" ma:contentTypeVersion="18" ma:contentTypeDescription="Creare un nuovo documento." ma:contentTypeScope="" ma:versionID="39b27e42f7fbcdf5e95667442a50e29b">
  <xsd:schema xmlns:xsd="http://www.w3.org/2001/XMLSchema" xmlns:xs="http://www.w3.org/2001/XMLSchema" xmlns:p="http://schemas.microsoft.com/office/2006/metadata/properties" xmlns:ns2="a31a84c1-c8ec-472e-a53f-9b5b1161586e" xmlns:ns3="9e723c45-90f8-4a43-9f0b-1a5afe3d1975" targetNamespace="http://schemas.microsoft.com/office/2006/metadata/properties" ma:root="true" ma:fieldsID="c616ff919274e47da8f7fbcc9948fa07" ns2:_="" ns3:_="">
    <xsd:import namespace="a31a84c1-c8ec-472e-a53f-9b5b1161586e"/>
    <xsd:import namespace="9e723c45-90f8-4a43-9f0b-1a5afe3d19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1a84c1-c8ec-472e-a53f-9b5b1161586e"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element name="TaxCatchAll" ma:index="23" nillable="true" ma:displayName="Taxonomy Catch All Column" ma:hidden="true" ma:list="{7eb3d2f5-dcc3-4eb9-a35c-859488b1aa66}" ma:internalName="TaxCatchAll" ma:showField="CatchAllData" ma:web="a31a84c1-c8ec-472e-a53f-9b5b1161586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e723c45-90f8-4a43-9f0b-1a5afe3d197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Tag immagine" ma:readOnly="false" ma:fieldId="{5cf76f15-5ced-4ddc-b409-7134ff3c332f}" ma:taxonomyMulti="true" ma:sspId="ae290a2d-1163-4cb5-8ea2-3b7d1dec80f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3F8312-C35D-4574-AA60-DABD58521520}"/>
</file>

<file path=customXml/itemProps2.xml><?xml version="1.0" encoding="utf-8"?>
<ds:datastoreItem xmlns:ds="http://schemas.openxmlformats.org/officeDocument/2006/customXml" ds:itemID="{E5A6CC62-E411-4070-858A-7CAB6D16BFBB}"/>
</file>

<file path=docProps/app.xml><?xml version="1.0" encoding="utf-8"?>
<Properties xmlns="http://schemas.openxmlformats.org/officeDocument/2006/extended-properties" xmlns:vt="http://schemas.openxmlformats.org/officeDocument/2006/docPropsVTypes">
  <Template>Office Theme</Template>
  <TotalTime>773</TotalTime>
  <Words>728</Words>
  <Application>Microsoft Macintosh PowerPoint</Application>
  <PresentationFormat>Widescreen</PresentationFormat>
  <Paragraphs>49</Paragraphs>
  <Slides>14</Slides>
  <Notes>2</Notes>
  <HiddenSlides>0</HiddenSlides>
  <MMClips>0</MMClips>
  <ScaleCrop>false</ScaleCrop>
  <HeadingPairs>
    <vt:vector size="6" baseType="variant">
      <vt:variant>
        <vt:lpstr>Caratteri utilizzati</vt:lpstr>
      </vt:variant>
      <vt:variant>
        <vt:i4>13</vt:i4>
      </vt:variant>
      <vt:variant>
        <vt:lpstr>Tema</vt:lpstr>
      </vt:variant>
      <vt:variant>
        <vt:i4>1</vt:i4>
      </vt:variant>
      <vt:variant>
        <vt:lpstr>Titoli diapositive</vt:lpstr>
      </vt:variant>
      <vt:variant>
        <vt:i4>14</vt:i4>
      </vt:variant>
    </vt:vector>
  </HeadingPairs>
  <TitlesOfParts>
    <vt:vector size="28" baseType="lpstr">
      <vt:lpstr>Arial</vt:lpstr>
      <vt:lpstr>Calibri</vt:lpstr>
      <vt:lpstr>Calibri Light</vt:lpstr>
      <vt:lpstr>Exo 2</vt:lpstr>
      <vt:lpstr>Inter Medium</vt:lpstr>
      <vt:lpstr>Kanit</vt:lpstr>
      <vt:lpstr>Lato</vt:lpstr>
      <vt:lpstr>Lato Light</vt:lpstr>
      <vt:lpstr>Montserrat</vt:lpstr>
      <vt:lpstr>Open Sans Medium</vt:lpstr>
      <vt:lpstr>Poppins</vt:lpstr>
      <vt:lpstr>Symbol</vt:lpstr>
      <vt:lpstr>Tahoma</vt:lpstr>
      <vt:lpstr>Tema di Office</vt:lpstr>
      <vt:lpstr>Presentazione standard di PowerPoint</vt:lpstr>
      <vt:lpstr>Definire la sostenibilità</vt:lpstr>
      <vt:lpstr>Definire la sostenibilità</vt:lpstr>
      <vt:lpstr>Definire la sostenibilità</vt:lpstr>
      <vt:lpstr>Le fonti europee</vt:lpstr>
      <vt:lpstr>CSRD – Corporate Sustainability Reporting Directive  </vt:lpstr>
      <vt:lpstr>CSDDD – Corporate Sustainability Due Diligence Directive</vt:lpstr>
      <vt:lpstr>SFRD – Sustainable Finance Disclosure Regulation</vt:lpstr>
      <vt:lpstr>Rafforzare il ruolo del diritto</vt:lpstr>
      <vt:lpstr>Il ruolo della Commissione europea</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Arianna Panerai</dc:creator>
  <cp:lastModifiedBy>Damiano Fuschi</cp:lastModifiedBy>
  <cp:revision>10</cp:revision>
  <dcterms:created xsi:type="dcterms:W3CDTF">2022-11-22T14:17:30Z</dcterms:created>
  <dcterms:modified xsi:type="dcterms:W3CDTF">2024-01-22T08:58:11Z</dcterms:modified>
</cp:coreProperties>
</file>