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C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4643" autoAdjust="0"/>
  </p:normalViewPr>
  <p:slideViewPr>
    <p:cSldViewPr snapToGrid="0">
      <p:cViewPr varScale="1">
        <p:scale>
          <a:sx n="105" d="100"/>
          <a:sy n="105" d="100"/>
        </p:scale>
        <p:origin x="88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17C5166-1447-5C07-2335-523C3FD405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9B23EC3-6BC9-F1F6-A476-B37E741EA3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AC2C0-973D-4811-8056-3E59EB8CD835}" type="datetimeFigureOut">
              <a:rPr lang="it-IT" smtClean="0"/>
              <a:t>19/01/24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2AE8418-F5EA-EA01-8B9F-8A39A530C7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0A3AD2-F6CF-D0FE-7D75-470D0F4364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3B63E-4FA0-4BB8-A51F-5942C4FF7BF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23599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21D6A-7B57-4B56-A6B3-0065DD96101B}" type="datetimeFigureOut">
              <a:rPr lang="it-IT" smtClean="0"/>
              <a:t>19/01/24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80FED-55AC-444E-AD37-1F067ED21E2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21289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027A-494F-4ECB-9217-6DD75C6302CA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295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B97D3-B14C-4AE0-9B45-171C86C0932F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6722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6A0E-0B77-46B5-8E28-3AF5A4C069E6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064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BD239-4237-4298-88F2-D37DD258CAB3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587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D6E70-AA16-4441-9D51-7A564057B5AB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5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386CE-ABFE-473D-ACE6-8AAE2DE37A1D}" type="datetime1">
              <a:rPr lang="it-IT" smtClean="0"/>
              <a:t>19/01/24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42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9D09-DFEB-4CAE-BD60-7BB541D1CDF2}" type="datetime1">
              <a:rPr lang="it-IT" smtClean="0"/>
              <a:t>19/01/24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9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83D34-072C-4F1B-A54B-C31334574DB8}" type="datetime1">
              <a:rPr lang="it-IT" smtClean="0"/>
              <a:t>19/01/24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8790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8EA38-C644-4D6C-8EA0-8F67E3A702D2}" type="datetime1">
              <a:rPr lang="it-IT" smtClean="0"/>
              <a:t>19/01/24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57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47F38-387A-4F30-A03A-8A13FE309F19}" type="datetime1">
              <a:rPr lang="it-IT" smtClean="0"/>
              <a:t>19/01/24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1471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1B2A-9267-41D7-B851-EAB987C4053F}" type="datetime1">
              <a:rPr lang="it-IT" smtClean="0"/>
              <a:t>19/01/24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07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79346-F88F-4C2E-B907-8244309BFF83}" type="datetime1">
              <a:rPr lang="it-IT" smtClean="0"/>
              <a:t>19/01/24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E2E1C-AE56-470C-8FFE-D0F4B65DC5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959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>
            <a:extLst>
              <a:ext uri="{FF2B5EF4-FFF2-40B4-BE49-F238E27FC236}">
                <a16:creationId xmlns:a16="http://schemas.microsoft.com/office/drawing/2014/main" id="{76C92056-25B2-8C71-2E46-37E859850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09578"/>
            <a:ext cx="12192000" cy="2393950"/>
          </a:xfrm>
          <a:prstGeom prst="rect">
            <a:avLst/>
          </a:prstGeom>
          <a:solidFill>
            <a:srgbClr val="0A8C74"/>
          </a:solidFill>
          <a:ln>
            <a:noFill/>
          </a:ln>
          <a:effectLst/>
        </p:spPr>
        <p:txBody>
          <a:bodyPr lIns="166154" tIns="44212" rIns="166154" bIns="44212" anchor="ctr"/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it-IT" altLang="it-IT" sz="3692" dirty="0">
                <a:solidFill>
                  <a:schemeClr val="bg1"/>
                </a:solidFill>
              </a:rPr>
              <a:t>LA CRISI CLIMATICA </a:t>
            </a:r>
          </a:p>
          <a:p>
            <a:pPr algn="ctr" eaLnBrk="1" hangingPunct="1">
              <a:defRPr/>
            </a:pPr>
            <a:r>
              <a:rPr lang="it-IT" altLang="it-IT" sz="3692" dirty="0">
                <a:solidFill>
                  <a:schemeClr val="bg1"/>
                </a:solidFill>
              </a:rPr>
              <a:t>DIRITTO, ECONOIMIA, AMBIENTE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9981E8F7-78E6-4A44-AF97-B6AC3B885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8506" y="5327959"/>
            <a:ext cx="5815365" cy="7456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4212" rIns="0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de-DE" altLang="it-IT" sz="1939" dirty="0"/>
              <a:t>Giovanni </a:t>
            </a:r>
            <a:r>
              <a:rPr lang="de-DE" altLang="it-IT" sz="1939" dirty="0" err="1"/>
              <a:t>Cordini</a:t>
            </a:r>
            <a:endParaRPr lang="de-DE" altLang="it-IT" sz="1939" dirty="0"/>
          </a:p>
          <a:p>
            <a:pPr algn="ctr">
              <a:lnSpc>
                <a:spcPct val="90000"/>
              </a:lnSpc>
              <a:defRPr/>
            </a:pPr>
            <a:r>
              <a:rPr lang="de-DE" altLang="it-IT" sz="1400" dirty="0" err="1"/>
              <a:t>Professore</a:t>
            </a:r>
            <a:r>
              <a:rPr lang="de-DE" altLang="it-IT" sz="1400" dirty="0"/>
              <a:t> </a:t>
            </a:r>
            <a:r>
              <a:rPr lang="de-DE" altLang="it-IT" sz="1400" dirty="0" err="1"/>
              <a:t>Emerito</a:t>
            </a:r>
            <a:r>
              <a:rPr lang="de-DE" altLang="it-IT" sz="1400" dirty="0"/>
              <a:t> di </a:t>
            </a:r>
            <a:r>
              <a:rPr lang="de-DE" altLang="it-IT" sz="1400" dirty="0" err="1"/>
              <a:t>diritto</a:t>
            </a:r>
            <a:r>
              <a:rPr lang="de-DE" altLang="it-IT" sz="1400" dirty="0"/>
              <a:t> </a:t>
            </a:r>
            <a:r>
              <a:rPr lang="de-DE" altLang="it-IT" sz="1400" dirty="0" err="1"/>
              <a:t>pubblico</a:t>
            </a:r>
            <a:r>
              <a:rPr lang="de-DE" altLang="it-IT" sz="1400" dirty="0"/>
              <a:t> </a:t>
            </a:r>
            <a:r>
              <a:rPr lang="de-DE" altLang="it-IT" sz="1400" dirty="0" err="1"/>
              <a:t>comparato</a:t>
            </a:r>
            <a:r>
              <a:rPr lang="de-DE" altLang="it-IT" sz="1400" dirty="0"/>
              <a:t> </a:t>
            </a:r>
            <a:r>
              <a:rPr lang="de-DE" altLang="it-IT" sz="1400" dirty="0" err="1"/>
              <a:t>e</a:t>
            </a:r>
            <a:r>
              <a:rPr lang="de-DE" altLang="it-IT" sz="1400" dirty="0"/>
              <a:t> </a:t>
            </a:r>
            <a:r>
              <a:rPr lang="de-DE" altLang="it-IT" sz="1400" dirty="0" err="1"/>
              <a:t>diritto</a:t>
            </a:r>
            <a:r>
              <a:rPr lang="de-DE" altLang="it-IT" sz="1400" dirty="0"/>
              <a:t> </a:t>
            </a:r>
            <a:r>
              <a:rPr lang="de-DE" altLang="it-IT" sz="1400" dirty="0" err="1"/>
              <a:t>dell‘ambiente</a:t>
            </a:r>
            <a:r>
              <a:rPr lang="de-DE" altLang="it-IT" sz="1400" dirty="0"/>
              <a:t> </a:t>
            </a:r>
            <a:r>
              <a:rPr lang="de-DE" altLang="it-IT" sz="1400" dirty="0" err="1"/>
              <a:t>e</a:t>
            </a:r>
            <a:r>
              <a:rPr lang="de-DE" altLang="it-IT" sz="1400" dirty="0"/>
              <a:t> del </a:t>
            </a:r>
            <a:r>
              <a:rPr lang="de-DE" altLang="it-IT" sz="1400" dirty="0" err="1"/>
              <a:t>territorio</a:t>
            </a:r>
            <a:r>
              <a:rPr lang="de-DE" altLang="it-IT" sz="1400" dirty="0"/>
              <a:t> </a:t>
            </a:r>
            <a:r>
              <a:rPr lang="de-DE" altLang="it-IT" sz="1400" dirty="0" err="1"/>
              <a:t>nell‘Università</a:t>
            </a:r>
            <a:r>
              <a:rPr lang="de-DE" altLang="it-IT" sz="1400" dirty="0"/>
              <a:t> </a:t>
            </a:r>
            <a:r>
              <a:rPr lang="de-DE" altLang="it-IT" sz="1400" dirty="0" err="1"/>
              <a:t>degli</a:t>
            </a:r>
            <a:r>
              <a:rPr lang="de-DE" altLang="it-IT" sz="1400" dirty="0"/>
              <a:t> Studi di Pavia</a:t>
            </a:r>
            <a:endParaRPr lang="it-IT" altLang="it-IT" sz="1400" dirty="0"/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653A6E69-9859-7BB5-5827-B149E3D97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6381750"/>
            <a:ext cx="8763352" cy="2936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88424" tIns="44212" rIns="88424" bIns="44212">
            <a:spAutoFit/>
          </a:bodyPr>
          <a:lstStyle>
            <a:lvl1pPr algn="l" defTabSz="957263" eaLnBrk="0" hangingPunct="0"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479425" indent="-285750" algn="l" defTabSz="957263" eaLnBrk="0" hangingPunct="0">
              <a:buClr>
                <a:schemeClr val="hlink"/>
              </a:buClr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957263" indent="-228600" algn="l" defTabSz="957263" eaLnBrk="0" hangingPunct="0">
              <a:buClr>
                <a:schemeClr val="hlink"/>
              </a:buClr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436688" indent="-228600" algn="l" defTabSz="957263" eaLnBrk="0" hangingPunct="0">
              <a:buClr>
                <a:schemeClr val="hlink"/>
              </a:buClr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1916113" indent="-228600" algn="l" defTabSz="957263" eaLnBrk="0" hangingPunct="0"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3733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8305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2877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744913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it-IT" altLang="it-IT" sz="1477" dirty="0"/>
              <a:t>22 gennaio 2024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53C25E1A-DC9C-F54C-086B-3CE4ADFFDC0E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0" name="Immagine 29">
            <a:extLst>
              <a:ext uri="{FF2B5EF4-FFF2-40B4-BE49-F238E27FC236}">
                <a16:creationId xmlns:a16="http://schemas.microsoft.com/office/drawing/2014/main" id="{91A3E30E-7126-254A-99BC-DE810FD79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24211"/>
            <a:ext cx="10502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36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 anchor="ctr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ASPETTI INTRODUTTIVI 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4" y="3886199"/>
            <a:ext cx="11161883" cy="233684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it-IT" altLang="it-IT" sz="2000" dirty="0"/>
              <a:t>IL</a:t>
            </a:r>
            <a:r>
              <a:rPr lang="it-IT" altLang="it-IT" dirty="0"/>
              <a:t> </a:t>
            </a:r>
            <a:r>
              <a:rPr lang="it-IT" altLang="it-IT" sz="2000" dirty="0"/>
              <a:t>DIBATTITO INTERNAZIONALE  1992-2030</a:t>
            </a:r>
          </a:p>
          <a:p>
            <a:pPr eaLnBrk="1" hangingPunct="1">
              <a:defRPr/>
            </a:pPr>
            <a:r>
              <a:rPr lang="it-IT" altLang="it-IT" sz="1600" dirty="0"/>
              <a:t>I CAMBIAMENTI CLIMATICI COSTITUISCONO UNA GRAVE MINACCIA GLOBALE (PANEL INTERGOVERNATIVO SUI CAMBIAMENTI CLIMATICI IPPC) DA TEMPO (ALMENO DAL 2005) HA DIMENSIONATO I RISCHI DERIVANTI DAL RISCALDAMENTO GLOBALE</a:t>
            </a:r>
          </a:p>
          <a:p>
            <a:pPr eaLnBrk="1" hangingPunct="1">
              <a:defRPr/>
            </a:pPr>
            <a:r>
              <a:rPr lang="it-IT" altLang="it-IT" sz="2000" dirty="0"/>
              <a:t>OSTACOLI E RINVII</a:t>
            </a:r>
          </a:p>
          <a:p>
            <a:pPr eaLnBrk="1" hangingPunct="1">
              <a:defRPr/>
            </a:pPr>
            <a:r>
              <a:rPr lang="it-IT" altLang="it-IT" sz="2000" dirty="0"/>
              <a:t>ANTROPOCENE E </a:t>
            </a:r>
            <a:r>
              <a:rPr lang="it-IT" altLang="it-IT" sz="2000"/>
              <a:t>COSTITUZIONALISMO AMBIENTALE COMPARATO: </a:t>
            </a:r>
            <a:r>
              <a:rPr lang="it-IT" altLang="it-IT" sz="2000" dirty="0"/>
              <a:t>sviluppo sostenibile, diritti delle future generazioni, ecosistema, tutela dell’ambiente come obiettivo e limite in rapporto all’economia e all’industria (Articoli 9 e 41 della </a:t>
            </a:r>
            <a:r>
              <a:rPr lang="it-IT" altLang="it-IT" sz="2000"/>
              <a:t>Costituzione italiana)</a:t>
            </a:r>
            <a:endParaRPr lang="it-IT" altLang="it-IT" sz="2000" dirty="0"/>
          </a:p>
          <a:p>
            <a:pPr eaLnBrk="1" hangingPunct="1">
              <a:defRPr/>
            </a:pPr>
            <a:endParaRPr lang="it-IT" altLang="it-IT" sz="200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F1751FD-96EE-CB46-9C35-5124889E8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12654"/>
            <a:ext cx="10502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45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416175"/>
            <a:ext cx="12192000" cy="1470025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DALLA CONVENZIONE SUL CLIMA DEL 1992 (Conferenza di Rio de Janeiro)  al PROGRAMMA DELLE NAZIONI UNITE CON PROSPETTIVA 2030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3886200"/>
            <a:ext cx="11110375" cy="1752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altLang="it-IT" dirty="0"/>
              <a:t>L’ininterrotto dibattito internazionale sui cambiamenti climatici: conflittualità, interessi contrapposti, adesioni e rallentamenti: dalla Conferenza di Kyoto alle COP</a:t>
            </a:r>
          </a:p>
          <a:p>
            <a:pPr eaLnBrk="1" hangingPunct="1">
              <a:defRPr/>
            </a:pPr>
            <a:r>
              <a:rPr lang="it-IT" altLang="it-IT" dirty="0"/>
              <a:t>Il dibattito scientifico, il contesto economico finanziario, le dinamiche internazionali, la guerra Russia-</a:t>
            </a:r>
            <a:r>
              <a:rPr lang="it-IT" altLang="it-IT" dirty="0" err="1"/>
              <a:t>Ukraina</a:t>
            </a:r>
            <a:endParaRPr lang="it-IT" alt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D3660E9-6C14-4D4B-8273-C79F48174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-28596"/>
            <a:ext cx="10502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22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0EDD7DB5-06B0-A628-9B8C-888E6BCC0126}"/>
              </a:ext>
            </a:extLst>
          </p:cNvPr>
          <p:cNvCxnSpPr>
            <a:cxnSpLocks/>
          </p:cNvCxnSpPr>
          <p:nvPr/>
        </p:nvCxnSpPr>
        <p:spPr>
          <a:xfrm>
            <a:off x="0" y="6223045"/>
            <a:ext cx="12192000" cy="0"/>
          </a:xfrm>
          <a:prstGeom prst="line">
            <a:avLst/>
          </a:prstGeom>
          <a:ln>
            <a:solidFill>
              <a:srgbClr val="0A8C7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ectangle 2">
            <a:extLst>
              <a:ext uri="{FF2B5EF4-FFF2-40B4-BE49-F238E27FC236}">
                <a16:creationId xmlns:a16="http://schemas.microsoft.com/office/drawing/2014/main" id="{ABB9F5BE-25B5-5B44-53A4-9C6F2B2895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 anchor="t"/>
          <a:lstStyle/>
          <a:p>
            <a:pPr eaLnBrk="1" hangingPunct="1">
              <a:defRPr/>
            </a:pPr>
            <a:r>
              <a:rPr lang="it-IT" altLang="it-IT" sz="3139" kern="0" dirty="0">
                <a:solidFill>
                  <a:srgbClr val="118C77"/>
                </a:solidFill>
                <a:latin typeface="Tahoma"/>
              </a:rPr>
              <a:t>IL CONTESTO EUROPEO e NAZIONALE</a:t>
            </a:r>
            <a:endParaRPr lang="it-IT" altLang="it-IT" sz="3139" dirty="0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5D9AE48F-27A2-C39A-15DE-83D1315CEC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0245" y="3072392"/>
            <a:ext cx="11161746" cy="256640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it-IT" altLang="it-IT" dirty="0"/>
              <a:t>L’azione in atto nell’Unione Europea </a:t>
            </a:r>
          </a:p>
          <a:p>
            <a:pPr eaLnBrk="1" hangingPunct="1">
              <a:defRPr/>
            </a:pPr>
            <a:endParaRPr lang="it-IT" altLang="it-IT" dirty="0"/>
          </a:p>
          <a:p>
            <a:pPr eaLnBrk="1" hangingPunct="1">
              <a:defRPr/>
            </a:pPr>
            <a:r>
              <a:rPr lang="it-IT" altLang="it-IT" dirty="0"/>
              <a:t>Le prospettive e le ricadute: Le politiche ambientali comuni</a:t>
            </a:r>
          </a:p>
          <a:p>
            <a:pPr eaLnBrk="1" hangingPunct="1">
              <a:defRPr/>
            </a:pPr>
            <a:r>
              <a:rPr lang="it-IT" altLang="it-IT" dirty="0"/>
              <a:t>GLI INDIRIZZI DELL’AZIONE COMUNITARIA E LE PROSPETTIVE TEMPORALI (2030-2050)</a:t>
            </a:r>
          </a:p>
          <a:p>
            <a:pPr eaLnBrk="1" hangingPunct="1">
              <a:defRPr/>
            </a:pPr>
            <a:r>
              <a:rPr lang="it-IT" altLang="it-IT" dirty="0"/>
              <a:t>ECONOMIA, DIRITTO, AMBIENTE</a:t>
            </a:r>
          </a:p>
          <a:p>
            <a:pPr eaLnBrk="1" hangingPunct="1">
              <a:defRPr/>
            </a:pPr>
            <a:r>
              <a:rPr lang="it-IT" altLang="it-IT" dirty="0"/>
              <a:t>(RIPENSARE IL MODELLO DI SVILUPPO – DA UNA POLITICA DI ADEGUAMENTO AD UNA POLITICA ALTERNATIVA)</a:t>
            </a:r>
          </a:p>
          <a:p>
            <a:pPr eaLnBrk="1" hangingPunct="1">
              <a:defRPr/>
            </a:pPr>
            <a:r>
              <a:rPr lang="it-IT" altLang="it-IT" dirty="0"/>
              <a:t>IL PIANO NAZIONALE INTEGRATO ENERGIA E CLIMA </a:t>
            </a:r>
            <a:r>
              <a:rPr lang="it-IT" altLang="it-IT"/>
              <a:t>(PNIEC)</a:t>
            </a:r>
            <a:endParaRPr lang="it-IT" alt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FF9826D-0832-E349-8399-73780A9A2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12654"/>
            <a:ext cx="10502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8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189B1F7-DE4F-2192-2B74-D44D3A999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CENNI CONCLUSIVI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88810D7-7688-5B6F-9B52-0DBBC2AE4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endParaRPr lang="it-IT" sz="2000" dirty="0"/>
          </a:p>
          <a:p>
            <a:pPr marL="0" indent="0">
              <a:buNone/>
            </a:pPr>
            <a:r>
              <a:rPr lang="it-IT" sz="2000" dirty="0"/>
              <a:t>IMPEGNI CONCRETI E PROGRAMMAZIONI</a:t>
            </a:r>
          </a:p>
          <a:p>
            <a:pPr marL="0" indent="0">
              <a:buNone/>
            </a:pPr>
            <a:endParaRPr lang="it-IT" sz="2000" dirty="0"/>
          </a:p>
          <a:p>
            <a:r>
              <a:rPr lang="it-IT" sz="2000" dirty="0"/>
              <a:t>ECONOMIA-AMBIENTE: UNA RELAZIONE ESSENZIALE E COSTANTE</a:t>
            </a:r>
          </a:p>
          <a:p>
            <a:endParaRPr lang="it-IT" sz="2000" dirty="0"/>
          </a:p>
          <a:p>
            <a:r>
              <a:rPr lang="it-IT" sz="2000" dirty="0"/>
              <a:t>PROGRESSIONI E RITARDI</a:t>
            </a:r>
          </a:p>
          <a:p>
            <a:endParaRPr lang="it-IT" sz="2000" dirty="0"/>
          </a:p>
          <a:p>
            <a:r>
              <a:rPr lang="it-IT" sz="2000" dirty="0"/>
              <a:t>PROGRAMMAZIONI (DIFFICOLTA’ e IMPREVISTI</a:t>
            </a:r>
          </a:p>
          <a:p>
            <a:endParaRPr lang="it-IT" sz="2000" dirty="0"/>
          </a:p>
          <a:p>
            <a:r>
              <a:rPr lang="it-IT" sz="2000" dirty="0"/>
              <a:t>ATTORI COINVOLTI (DALLA DIMENSIONE GLOBALE AL SINGOLO ABITANTE DEL PIANETA)</a:t>
            </a:r>
          </a:p>
          <a:p>
            <a:endParaRPr lang="it-IT" sz="2000" dirty="0"/>
          </a:p>
          <a:p>
            <a:r>
              <a:rPr lang="it-IT" sz="2000" dirty="0"/>
              <a:t>IL CIONTESTO (INTERVENTO GLOBALE – POLITICHE CONTINENTALI – AZIONI TERRITORIALI )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A24258-4472-B06F-6704-1D66111F5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E2E1C-AE56-470C-8FFE-D0F4B65DC57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750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18" ma:contentTypeDescription="Creare un nuovo documento." ma:contentTypeScope="" ma:versionID="39b27e42f7fbcdf5e95667442a50e29b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c616ff919274e47da8f7fbcc9948fa07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eb3d2f5-dcc3-4eb9-a35c-859488b1aa66}" ma:internalName="TaxCatchAll" ma:showField="CatchAllData" ma:web="a31a84c1-c8ec-472e-a53f-9b5b116158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ae290a2d-1163-4cb5-8ea2-3b7d1dec80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51BB2E-CBF2-4E6E-AD13-B8CC9E63DD40}"/>
</file>

<file path=customXml/itemProps2.xml><?xml version="1.0" encoding="utf-8"?>
<ds:datastoreItem xmlns:ds="http://schemas.openxmlformats.org/officeDocument/2006/customXml" ds:itemID="{9807084D-1C9F-44EE-9CC7-47FDED66F35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279</Words>
  <Application>Microsoft Macintosh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Tahoma</vt:lpstr>
      <vt:lpstr>Tema di Office</vt:lpstr>
      <vt:lpstr>Presentazione standard di PowerPoint</vt:lpstr>
      <vt:lpstr>ASPETTI INTRODUTTIVI </vt:lpstr>
      <vt:lpstr>DALLA CONVENZIONE SUL CLIMA DEL 1992 (Conferenza di Rio de Janeiro)  al PROGRAMMA DELLE NAZIONI UNITE CON PROSPETTIVA 2030</vt:lpstr>
      <vt:lpstr>IL CONTESTO EUROPEO e NAZIONALE</vt:lpstr>
      <vt:lpstr>CENNI CONCLUSIVI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Arianna Panerai</dc:creator>
  <cp:lastModifiedBy>giovanni cordini</cp:lastModifiedBy>
  <cp:revision>19</cp:revision>
  <dcterms:created xsi:type="dcterms:W3CDTF">2022-11-22T14:17:30Z</dcterms:created>
  <dcterms:modified xsi:type="dcterms:W3CDTF">2024-01-19T14:06:55Z</dcterms:modified>
</cp:coreProperties>
</file>