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handoutMasterIdLst>
    <p:handoutMasterId r:id="rId19"/>
  </p:handoutMasterIdLst>
  <p:sldIdLst>
    <p:sldId id="256" r:id="rId2"/>
    <p:sldId id="257" r:id="rId3"/>
    <p:sldId id="258" r:id="rId4"/>
    <p:sldId id="259" r:id="rId5"/>
    <p:sldId id="260" r:id="rId6"/>
    <p:sldId id="261" r:id="rId7"/>
    <p:sldId id="262" r:id="rId8"/>
    <p:sldId id="263" r:id="rId9"/>
    <p:sldId id="264" r:id="rId10"/>
    <p:sldId id="271" r:id="rId11"/>
    <p:sldId id="272" r:id="rId12"/>
    <p:sldId id="266" r:id="rId13"/>
    <p:sldId id="267" r:id="rId14"/>
    <p:sldId id="268" r:id="rId15"/>
    <p:sldId id="270"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8C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674" autoAdjust="0"/>
  </p:normalViewPr>
  <p:slideViewPr>
    <p:cSldViewPr snapToGrid="0">
      <p:cViewPr varScale="1">
        <p:scale>
          <a:sx n="68" d="100"/>
          <a:sy n="68" d="100"/>
        </p:scale>
        <p:origin x="966" y="7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A17C5166-1447-5C07-2335-523C3FD405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B9B23EC3-6BC9-F1F6-A476-B37E741EA36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6AAC2C0-973D-4811-8056-3E59EB8CD835}" type="datetimeFigureOut">
              <a:rPr lang="it-IT" smtClean="0"/>
              <a:t>21/01/2024</a:t>
            </a:fld>
            <a:endParaRPr lang="it-IT"/>
          </a:p>
        </p:txBody>
      </p:sp>
      <p:sp>
        <p:nvSpPr>
          <p:cNvPr id="4" name="Segnaposto piè di pagina 3">
            <a:extLst>
              <a:ext uri="{FF2B5EF4-FFF2-40B4-BE49-F238E27FC236}">
                <a16:creationId xmlns:a16="http://schemas.microsoft.com/office/drawing/2014/main" id="{32AE8418-F5EA-EA01-8B9F-8A39A530C7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900A3AD2-F6CF-D0FE-7D75-470D0F4364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C3B63E-4FA0-4BB8-A51F-5942C4FF7BFF}" type="slidenum">
              <a:rPr lang="it-IT" smtClean="0"/>
              <a:t>‹N›</a:t>
            </a:fld>
            <a:endParaRPr lang="it-IT"/>
          </a:p>
        </p:txBody>
      </p:sp>
    </p:spTree>
    <p:extLst>
      <p:ext uri="{BB962C8B-B14F-4D97-AF65-F5344CB8AC3E}">
        <p14:creationId xmlns:p14="http://schemas.microsoft.com/office/powerpoint/2010/main" val="396235991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21D6A-7B57-4B56-A6B3-0065DD96101B}" type="datetimeFigureOut">
              <a:rPr lang="it-IT" smtClean="0"/>
              <a:t>21/01/2024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80FED-55AC-444E-AD37-1F067ED21E23}" type="slidenum">
              <a:rPr lang="it-IT" smtClean="0"/>
              <a:t>‹N›</a:t>
            </a:fld>
            <a:endParaRPr lang="it-IT"/>
          </a:p>
        </p:txBody>
      </p:sp>
    </p:spTree>
    <p:extLst>
      <p:ext uri="{BB962C8B-B14F-4D97-AF65-F5344CB8AC3E}">
        <p14:creationId xmlns:p14="http://schemas.microsoft.com/office/powerpoint/2010/main" val="37521289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DE39027A-494F-4ECB-9217-6DD75C6302CA}" type="datetime1">
              <a:rPr lang="it-IT" smtClean="0"/>
              <a:t>21/01/2024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852957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575B97D3-B14C-4AE0-9B45-171C86C0932F}" type="datetime1">
              <a:rPr lang="it-IT" smtClean="0"/>
              <a:t>21/01/2024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496722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DA76A0E-0B77-46B5-8E28-3AF5A4C069E6}" type="datetime1">
              <a:rPr lang="it-IT" smtClean="0"/>
              <a:t>21/01/2024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880643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A3BD239-4237-4298-88F2-D37DD258CAB3}" type="datetime1">
              <a:rPr lang="it-IT" smtClean="0"/>
              <a:t>21/01/2024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075874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7FDD6E70-AA16-4441-9D51-7A564057B5AB}" type="datetime1">
              <a:rPr lang="it-IT" smtClean="0"/>
              <a:t>21/01/2024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522654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D11386CE-ABFE-473D-ACE6-8AAE2DE37A1D}" type="datetime1">
              <a:rPr lang="it-IT" smtClean="0"/>
              <a:t>21/01/2024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951429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24899D09-DFEB-4CAE-BD60-7BB541D1CDF2}" type="datetime1">
              <a:rPr lang="it-IT" smtClean="0"/>
              <a:t>21/01/2024</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24169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A9183D34-072C-4F1B-A54B-C31334574DB8}" type="datetime1">
              <a:rPr lang="it-IT" smtClean="0"/>
              <a:t>21/01/2024</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958790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88EA38-C644-4D6C-8EA0-8F67E3A702D2}" type="datetime1">
              <a:rPr lang="it-IT" smtClean="0"/>
              <a:t>21/01/2024</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3490557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E047F38-387A-4F30-A03A-8A13FE309F19}" type="datetime1">
              <a:rPr lang="it-IT" smtClean="0"/>
              <a:t>21/01/2024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521471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F40C1B2A-9267-41D7-B851-EAB987C4053F}" type="datetime1">
              <a:rPr lang="it-IT" smtClean="0"/>
              <a:t>21/01/2024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ACE2E1C-AE56-470C-8FFE-D0F4B65DC57B}" type="slidenum">
              <a:rPr lang="it-IT" smtClean="0"/>
              <a:t>‹N›</a:t>
            </a:fld>
            <a:endParaRPr lang="it-IT"/>
          </a:p>
        </p:txBody>
      </p:sp>
    </p:spTree>
    <p:extLst>
      <p:ext uri="{BB962C8B-B14F-4D97-AF65-F5344CB8AC3E}">
        <p14:creationId xmlns:p14="http://schemas.microsoft.com/office/powerpoint/2010/main" val="1441078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D79346-F88F-4C2E-B907-8244309BFF83}" type="datetime1">
              <a:rPr lang="it-IT" smtClean="0"/>
              <a:t>21/01/2024</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E2E1C-AE56-470C-8FFE-D0F4B65DC57B}" type="slidenum">
              <a:rPr lang="it-IT" smtClean="0"/>
              <a:t>‹N›</a:t>
            </a:fld>
            <a:endParaRPr lang="it-IT"/>
          </a:p>
        </p:txBody>
      </p:sp>
    </p:spTree>
    <p:extLst>
      <p:ext uri="{BB962C8B-B14F-4D97-AF65-F5344CB8AC3E}">
        <p14:creationId xmlns:p14="http://schemas.microsoft.com/office/powerpoint/2010/main" val="24495979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mailto:lauramorinicb@gmail.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https://aksiliagroup.com/contributi-fondo-perduto-70/"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hyperlink" Target="https://www.invitalia.it/cosa-facciamo/rafforziamo-le-imprese/bonus-export-digitale"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76C92056-25B2-8C71-2E46-37E859850A53}"/>
              </a:ext>
            </a:extLst>
          </p:cNvPr>
          <p:cNvSpPr>
            <a:spLocks noChangeArrowheads="1"/>
          </p:cNvSpPr>
          <p:nvPr/>
        </p:nvSpPr>
        <p:spPr bwMode="auto">
          <a:xfrm>
            <a:off x="0" y="2794794"/>
            <a:ext cx="12192000" cy="2393950"/>
          </a:xfrm>
          <a:prstGeom prst="rect">
            <a:avLst/>
          </a:prstGeom>
          <a:solidFill>
            <a:srgbClr val="0A8C74"/>
          </a:solidFill>
          <a:ln>
            <a:noFill/>
          </a:ln>
          <a:effectLst/>
        </p:spPr>
        <p:txBody>
          <a:bodyPr lIns="166154" tIns="44212" rIns="166154" bIns="44212" anchor="ct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spcBef>
                <a:spcPct val="50000"/>
              </a:spcBef>
              <a:defRPr/>
            </a:pPr>
            <a:r>
              <a:rPr lang="it-IT" altLang="it-IT" sz="4000"/>
              <a:t>SOSTENIBILITA’ E ATTRAZIONE DELLE RISORSE DISPONIBILI</a:t>
            </a:r>
            <a:endParaRPr lang="it-IT" altLang="it-IT" sz="4000" dirty="0"/>
          </a:p>
        </p:txBody>
      </p:sp>
      <p:sp>
        <p:nvSpPr>
          <p:cNvPr id="7" name="Text Box 4">
            <a:extLst>
              <a:ext uri="{FF2B5EF4-FFF2-40B4-BE49-F238E27FC236}">
                <a16:creationId xmlns:a16="http://schemas.microsoft.com/office/drawing/2014/main" id="{9981E8F7-78E6-4A44-AF97-B6AC3B8851C2}"/>
              </a:ext>
            </a:extLst>
          </p:cNvPr>
          <p:cNvSpPr txBox="1">
            <a:spLocks noChangeArrowheads="1"/>
          </p:cNvSpPr>
          <p:nvPr/>
        </p:nvSpPr>
        <p:spPr bwMode="auto">
          <a:xfrm>
            <a:off x="407963" y="5467350"/>
            <a:ext cx="11591779" cy="357887"/>
          </a:xfrm>
          <a:prstGeom prst="rect">
            <a:avLst/>
          </a:prstGeom>
          <a:noFill/>
          <a:ln>
            <a:noFill/>
          </a:ln>
          <a:effectLst/>
        </p:spPr>
        <p:txBody>
          <a:bodyPr wrap="square" lIns="0" tIns="44212" rIns="0"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a:lnSpc>
                <a:spcPct val="90000"/>
              </a:lnSpc>
              <a:defRPr/>
            </a:pPr>
            <a:r>
              <a:rPr lang="de-DE" altLang="it-IT" sz="1939" dirty="0"/>
              <a:t>LAURA MORINI DOTTORE COMMERCIALISTA – ITALIAN REPRESENTATIVE delle PMI in EMIRATES IICUAE </a:t>
            </a:r>
            <a:endParaRPr lang="it-IT" altLang="it-IT" sz="1939" dirty="0"/>
          </a:p>
        </p:txBody>
      </p:sp>
      <p:sp>
        <p:nvSpPr>
          <p:cNvPr id="8" name="Text Box 7">
            <a:extLst>
              <a:ext uri="{FF2B5EF4-FFF2-40B4-BE49-F238E27FC236}">
                <a16:creationId xmlns:a16="http://schemas.microsoft.com/office/drawing/2014/main" id="{653A6E69-9859-7BB5-5827-B149E3D97C56}"/>
              </a:ext>
            </a:extLst>
          </p:cNvPr>
          <p:cNvSpPr txBox="1">
            <a:spLocks noChangeArrowheads="1"/>
          </p:cNvSpPr>
          <p:nvPr/>
        </p:nvSpPr>
        <p:spPr bwMode="auto">
          <a:xfrm>
            <a:off x="1814513" y="6381750"/>
            <a:ext cx="8763352" cy="293688"/>
          </a:xfrm>
          <a:prstGeom prst="rect">
            <a:avLst/>
          </a:prstGeom>
          <a:noFill/>
          <a:ln>
            <a:noFill/>
          </a:ln>
          <a:effectLst/>
        </p:spPr>
        <p:txBody>
          <a:bodyPr wrap="square" lIns="88424" tIns="44212" rIns="88424" bIns="44212">
            <a:spAutoFit/>
          </a:bodyPr>
          <a:lstStyle>
            <a:lvl1pPr algn="l" defTabSz="957263" eaLnBrk="0" hangingPunct="0">
              <a:defRPr sz="3200">
                <a:solidFill>
                  <a:schemeClr val="tx1"/>
                </a:solidFill>
                <a:latin typeface="Tahoma" panose="020B0604030504040204" pitchFamily="34" charset="0"/>
              </a:defRPr>
            </a:lvl1pPr>
            <a:lvl2pPr marL="479425" indent="-285750" algn="l" defTabSz="957263" eaLnBrk="0" hangingPunct="0">
              <a:buClr>
                <a:schemeClr val="hlink"/>
              </a:buClr>
              <a:buChar char="–"/>
              <a:defRPr sz="2800">
                <a:solidFill>
                  <a:schemeClr val="tx1"/>
                </a:solidFill>
                <a:latin typeface="Tahoma" panose="020B0604030504040204" pitchFamily="34" charset="0"/>
              </a:defRPr>
            </a:lvl2pPr>
            <a:lvl3pPr marL="957263" indent="-228600" algn="l" defTabSz="957263" eaLnBrk="0" hangingPunct="0">
              <a:buClr>
                <a:schemeClr val="hlink"/>
              </a:buClr>
              <a:buChar char="•"/>
              <a:defRPr sz="2400">
                <a:solidFill>
                  <a:schemeClr val="tx1"/>
                </a:solidFill>
                <a:latin typeface="Tahoma" panose="020B0604030504040204" pitchFamily="34" charset="0"/>
              </a:defRPr>
            </a:lvl3pPr>
            <a:lvl4pPr marL="1436688" indent="-228600" algn="l" defTabSz="957263" eaLnBrk="0" hangingPunct="0">
              <a:buClr>
                <a:schemeClr val="hlink"/>
              </a:buClr>
              <a:buChar char="–"/>
              <a:defRPr sz="2000">
                <a:solidFill>
                  <a:schemeClr val="tx1"/>
                </a:solidFill>
                <a:latin typeface="Tahoma" panose="020B0604030504040204" pitchFamily="34" charset="0"/>
              </a:defRPr>
            </a:lvl4pPr>
            <a:lvl5pPr marL="1916113" indent="-228600" algn="l" defTabSz="957263" eaLnBrk="0" hangingPunct="0">
              <a:buClr>
                <a:schemeClr val="hlink"/>
              </a:buClr>
              <a:buChar char="»"/>
              <a:defRPr sz="2000">
                <a:solidFill>
                  <a:schemeClr val="tx1"/>
                </a:solidFill>
                <a:latin typeface="Tahoma" panose="020B0604030504040204" pitchFamily="34" charset="0"/>
              </a:defRPr>
            </a:lvl5pPr>
            <a:lvl6pPr marL="23733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6pPr>
            <a:lvl7pPr marL="28305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7pPr>
            <a:lvl8pPr marL="32877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8pPr>
            <a:lvl9pPr marL="3744913" indent="-228600" defTabSz="957263" eaLnBrk="0" fontAlgn="base" hangingPunct="0">
              <a:spcBef>
                <a:spcPct val="20000"/>
              </a:spcBef>
              <a:spcAft>
                <a:spcPct val="0"/>
              </a:spcAft>
              <a:buClr>
                <a:schemeClr val="hlink"/>
              </a:buClr>
              <a:buChar char="»"/>
              <a:defRPr sz="2000">
                <a:solidFill>
                  <a:schemeClr val="tx1"/>
                </a:solidFill>
                <a:latin typeface="Tahoma" panose="020B0604030504040204" pitchFamily="34" charset="0"/>
              </a:defRPr>
            </a:lvl9pPr>
          </a:lstStyle>
          <a:p>
            <a:pPr algn="ctr" eaLnBrk="1" hangingPunct="1">
              <a:lnSpc>
                <a:spcPct val="90000"/>
              </a:lnSpc>
              <a:defRPr/>
            </a:pPr>
            <a:r>
              <a:rPr lang="it-IT" altLang="it-IT" sz="1477" dirty="0"/>
              <a:t>22.01.2024</a:t>
            </a:r>
          </a:p>
        </p:txBody>
      </p:sp>
      <p:cxnSp>
        <p:nvCxnSpPr>
          <p:cNvPr id="16" name="Connettore diritto 15">
            <a:extLst>
              <a:ext uri="{FF2B5EF4-FFF2-40B4-BE49-F238E27FC236}">
                <a16:creationId xmlns:a16="http://schemas.microsoft.com/office/drawing/2014/main" id="{53C25E1A-DC9C-F54C-086B-3CE4ADFFDC0E}"/>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pic>
        <p:nvPicPr>
          <p:cNvPr id="30" name="Immagine 29">
            <a:extLst>
              <a:ext uri="{FF2B5EF4-FFF2-40B4-BE49-F238E27FC236}">
                <a16:creationId xmlns:a16="http://schemas.microsoft.com/office/drawing/2014/main" id="{91A3E30E-7126-254A-99BC-DE810FD79507}"/>
              </a:ext>
            </a:extLst>
          </p:cNvPr>
          <p:cNvPicPr>
            <a:picLocks noChangeAspect="1"/>
          </p:cNvPicPr>
          <p:nvPr/>
        </p:nvPicPr>
        <p:blipFill>
          <a:blip r:embed="rId2"/>
          <a:stretch>
            <a:fillRect/>
          </a:stretch>
        </p:blipFill>
        <p:spPr>
          <a:xfrm>
            <a:off x="844550" y="24211"/>
            <a:ext cx="10502900" cy="1244600"/>
          </a:xfrm>
          <a:prstGeom prst="rect">
            <a:avLst/>
          </a:prstGeom>
        </p:spPr>
      </p:pic>
    </p:spTree>
    <p:extLst>
      <p:ext uri="{BB962C8B-B14F-4D97-AF65-F5344CB8AC3E}">
        <p14:creationId xmlns:p14="http://schemas.microsoft.com/office/powerpoint/2010/main" val="188853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583007"/>
            <a:ext cx="12192000" cy="597485"/>
          </a:xfrm>
        </p:spPr>
        <p:txBody>
          <a:bodyPr anchor="t"/>
          <a:lstStyle/>
          <a:p>
            <a:pPr eaLnBrk="1" hangingPunct="1">
              <a:defRPr/>
            </a:pPr>
            <a:r>
              <a:rPr lang="it-IT" altLang="it-IT" sz="3139" kern="0" dirty="0">
                <a:solidFill>
                  <a:srgbClr val="118C77"/>
                </a:solidFill>
                <a:latin typeface="Tahoma"/>
              </a:rPr>
              <a:t>Novità Regime dei </a:t>
            </a:r>
            <a:r>
              <a:rPr lang="it-IT" altLang="it-IT" sz="3139" kern="0" dirty="0" err="1">
                <a:solidFill>
                  <a:srgbClr val="118C77"/>
                </a:solidFill>
                <a:latin typeface="Tahoma"/>
              </a:rPr>
              <a:t>Minimis</a:t>
            </a:r>
            <a:r>
              <a:rPr lang="it-IT" altLang="it-IT" sz="3139" kern="0" dirty="0">
                <a:solidFill>
                  <a:srgbClr val="118C77"/>
                </a:solidFill>
                <a:latin typeface="Tahoma"/>
              </a:rPr>
              <a:t> – Legge Sabatini </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180492"/>
            <a:ext cx="11110375" cy="3868615"/>
          </a:xfrm>
        </p:spPr>
        <p:txBody>
          <a:bodyPr>
            <a:normAutofit/>
          </a:bodyPr>
          <a:lstStyle/>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Vi sono misure che cofinanziano</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la crescita ed il consolidamento patrimoniale delle start up innovative, con l’obiettivo di rafforzare e integrare i progetti di sviluppo finanziati da investitori esterni e eventualmente anche da parte dei soci per tutte le </a:t>
            </a:r>
            <a:r>
              <a:rPr lang="it-IT" sz="1800" kern="100" dirty="0" err="1">
                <a:effectLst/>
                <a:latin typeface="Aptos" panose="020B0004020202020204" pitchFamily="34" charset="0"/>
                <a:ea typeface="Aptos" panose="020B0004020202020204" pitchFamily="34" charset="0"/>
                <a:cs typeface="Times New Roman" panose="02020603050405020304" pitchFamily="18" charset="0"/>
              </a:rPr>
              <a:t>mpmi</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Gli aiuti possono essere in via di contributo a fondo perduto in regime di esenzione, in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regime de </a:t>
            </a:r>
            <a:r>
              <a:rPr lang="it-IT" sz="1800" b="1" kern="100" dirty="0" err="1">
                <a:effectLst/>
                <a:latin typeface="Aptos" panose="020B0004020202020204" pitchFamily="34" charset="0"/>
                <a:ea typeface="Aptos" panose="020B0004020202020204" pitchFamily="34" charset="0"/>
                <a:cs typeface="Times New Roman" panose="02020603050405020304" pitchFamily="18" charset="0"/>
              </a:rPr>
              <a:t>minimis</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di cui si segnala che da questo anno è stato innalzato a 300.000 euro contro i 200.000 precedenti nel triennio in corso, in cofinanziamento, in c/esercizio, in c/capitale, in c/ interessi. </a:t>
            </a:r>
          </a:p>
          <a:p>
            <a:pPr marL="0" indent="0" algn="just">
              <a:lnSpc>
                <a:spcPct val="107000"/>
              </a:lnSpc>
              <a:spcAft>
                <a:spcPts val="800"/>
              </a:spcAft>
              <a:buNone/>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La legge Sabatini</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è un’importante misura che può arrivare a finanziare operazioni di entità fino a 4.000.000 euro come contributo c/interessi a fondo perduto, è un’utile misura che ha messo particolare attenzione sui criteri della Innovazione aumentando le agevolazioni in caso di contenuti industria 4.0 e di sostenibilità ambientale dallo scorso anno. </a:t>
            </a: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3974306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583007"/>
            <a:ext cx="12192000" cy="597485"/>
          </a:xfrm>
        </p:spPr>
        <p:txBody>
          <a:bodyPr anchor="t"/>
          <a:lstStyle/>
          <a:p>
            <a:pPr eaLnBrk="1" hangingPunct="1">
              <a:defRPr/>
            </a:pPr>
            <a:r>
              <a:rPr lang="it-IT" altLang="it-IT" sz="3139" kern="0" dirty="0">
                <a:solidFill>
                  <a:srgbClr val="118C77"/>
                </a:solidFill>
                <a:latin typeface="Tahoma"/>
              </a:rPr>
              <a:t>Novità Regime dei </a:t>
            </a:r>
            <a:r>
              <a:rPr lang="it-IT" altLang="it-IT" sz="3139" kern="0" dirty="0" err="1">
                <a:solidFill>
                  <a:srgbClr val="118C77"/>
                </a:solidFill>
                <a:latin typeface="Tahoma"/>
              </a:rPr>
              <a:t>Minimis</a:t>
            </a:r>
            <a:r>
              <a:rPr lang="it-IT" altLang="it-IT" sz="3139" kern="0" dirty="0">
                <a:solidFill>
                  <a:srgbClr val="118C77"/>
                </a:solidFill>
                <a:latin typeface="Tahoma"/>
              </a:rPr>
              <a:t> – Legge Sabatini </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180492"/>
            <a:ext cx="11110375" cy="3868615"/>
          </a:xfrm>
        </p:spPr>
        <p:txBody>
          <a:bodyPr>
            <a:normAutofit/>
          </a:bodyPr>
          <a:lstStyle/>
          <a:p>
            <a:pPr marL="0" indent="0" algn="just">
              <a:lnSpc>
                <a:spcPct val="107000"/>
              </a:lnSpc>
              <a:spcAft>
                <a:spcPts val="800"/>
              </a:spcAft>
              <a:buNone/>
            </a:pPr>
            <a:r>
              <a:rPr lang="it-IT" sz="1800" kern="100" dirty="0">
                <a:effectLst/>
                <a:latin typeface="Calibri" panose="020F0502020204030204" pitchFamily="34" charset="0"/>
                <a:ea typeface="Calibri" panose="020F0502020204030204" pitchFamily="34" charset="0"/>
                <a:cs typeface="Times New Roman" panose="02020603050405020304" pitchFamily="18" charset="0"/>
              </a:rPr>
              <a:t>Le agevolazioni della Legge Sabatini consistono in un contributo pari al valore degli interessi, calcolati, in via convenzionale, su un finanziamento della durata di 5 anni e di importo uguale all’investimento, ad un tasso annuo pari al:</a:t>
            </a:r>
          </a:p>
          <a:p>
            <a:pPr marL="0" indent="0" algn="just">
              <a:lnSpc>
                <a:spcPct val="107000"/>
              </a:lnSpc>
              <a:spcAft>
                <a:spcPts val="800"/>
              </a:spcAft>
              <a:buNone/>
            </a:pPr>
            <a:r>
              <a:rPr lang="it-IT" sz="1800" kern="100" dirty="0">
                <a:effectLst/>
                <a:latin typeface="Calibri" panose="020F0502020204030204" pitchFamily="34" charset="0"/>
                <a:ea typeface="Calibri" panose="020F0502020204030204" pitchFamily="34" charset="0"/>
                <a:cs typeface="Times New Roman" panose="02020603050405020304" pitchFamily="18" charset="0"/>
              </a:rPr>
              <a:t>• 2,75% per gli investimenti ordinari;</a:t>
            </a:r>
          </a:p>
          <a:p>
            <a:pPr marL="0" indent="0" algn="just">
              <a:lnSpc>
                <a:spcPct val="107000"/>
              </a:lnSpc>
              <a:spcAft>
                <a:spcPts val="800"/>
              </a:spcAft>
              <a:buNone/>
            </a:pPr>
            <a:r>
              <a:rPr lang="it-IT" sz="1800" kern="100" dirty="0">
                <a:effectLst/>
                <a:latin typeface="Calibri" panose="020F0502020204030204" pitchFamily="34" charset="0"/>
                <a:ea typeface="Calibri" panose="020F0502020204030204" pitchFamily="34" charset="0"/>
                <a:cs typeface="Times New Roman" panose="02020603050405020304" pitchFamily="18" charset="0"/>
              </a:rPr>
              <a:t>• 3,575% per gli investimenti in tecnologie, Industria 4.0;</a:t>
            </a:r>
          </a:p>
          <a:p>
            <a:pPr algn="just">
              <a:lnSpc>
                <a:spcPct val="107000"/>
              </a:lnSpc>
              <a:spcAft>
                <a:spcPts val="800"/>
              </a:spcAft>
            </a:pPr>
            <a:r>
              <a:rPr lang="it-IT" sz="1800" b="1" u="sng" kern="100" dirty="0">
                <a:effectLst/>
                <a:latin typeface="Calibri" panose="020F0502020204030204" pitchFamily="34" charset="0"/>
                <a:ea typeface="Calibri" panose="020F0502020204030204" pitchFamily="34" charset="0"/>
                <a:cs typeface="Times New Roman" panose="02020603050405020304" pitchFamily="18" charset="0"/>
              </a:rPr>
              <a:t>NUOVA SABATINI GREEN</a:t>
            </a:r>
            <a:r>
              <a:rPr lang="it-IT"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marL="0" indent="0" algn="just">
              <a:lnSpc>
                <a:spcPct val="107000"/>
              </a:lnSpc>
              <a:spcAft>
                <a:spcPts val="800"/>
              </a:spcAft>
              <a:buNone/>
            </a:pPr>
            <a:r>
              <a:rPr lang="it-IT" sz="1800" kern="100" dirty="0">
                <a:effectLst/>
                <a:latin typeface="Calibri" panose="020F0502020204030204" pitchFamily="34" charset="0"/>
                <a:ea typeface="Calibri" panose="020F0502020204030204" pitchFamily="34" charset="0"/>
                <a:cs typeface="Times New Roman" panose="02020603050405020304" pitchFamily="18" charset="0"/>
              </a:rPr>
              <a:t>• 3,575% per gli investimenti green (per domande presentate dal 1° gennaio 2023). </a:t>
            </a:r>
          </a:p>
          <a:p>
            <a:pPr marL="0" indent="0" algn="just">
              <a:lnSpc>
                <a:spcPct val="107000"/>
              </a:lnSpc>
              <a:spcAft>
                <a:spcPts val="800"/>
              </a:spcAft>
              <a:buNone/>
            </a:pPr>
            <a:r>
              <a:rPr lang="it-IT" sz="1800" kern="100" dirty="0">
                <a:effectLst/>
                <a:latin typeface="Calibri" panose="020F0502020204030204" pitchFamily="34" charset="0"/>
                <a:ea typeface="Calibri" panose="020F0502020204030204" pitchFamily="34" charset="0"/>
                <a:cs typeface="Times New Roman" panose="02020603050405020304" pitchFamily="18" charset="0"/>
              </a:rPr>
              <a:t>Domande A sportello</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1817162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456399"/>
            <a:ext cx="12192000" cy="625620"/>
          </a:xfrm>
        </p:spPr>
        <p:txBody>
          <a:bodyPr anchor="t"/>
          <a:lstStyle/>
          <a:p>
            <a:pPr eaLnBrk="1" hangingPunct="1">
              <a:defRPr/>
            </a:pPr>
            <a:r>
              <a:rPr lang="it-IT" altLang="it-IT" sz="3139" kern="0" dirty="0">
                <a:solidFill>
                  <a:srgbClr val="118C77"/>
                </a:solidFill>
                <a:latin typeface="Tahoma"/>
              </a:rPr>
              <a:t>Tipologia di investitori e operatori per lo sviluppo sostenibile  </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082019"/>
            <a:ext cx="11110375" cy="4037428"/>
          </a:xfrm>
        </p:spPr>
        <p:txBody>
          <a:bodyPr>
            <a:normAutofit/>
          </a:bodyPr>
          <a:lstStyle/>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Le spese ammissibili</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sono quelle collegati ai progetti di sviluppo innovativi presentati dalle imprese e devono essere contenuti in un business plan prudenziale e realistico, con proiezione e scenari a due-tre anni massimo. </a:t>
            </a:r>
          </a:p>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Gli investitori </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possono essere</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 imprese corporate, investitori specializzati </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come</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 fondi di venture capital, gli stessi Enti pubblici </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a mezzo dei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bandi emessi finanziati</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con risorse pubbliche.</a:t>
            </a:r>
          </a:p>
          <a:p>
            <a:pPr algn="just">
              <a:lnSpc>
                <a:spcPct val="107000"/>
              </a:lnSpc>
              <a:spcAft>
                <a:spcPts val="800"/>
              </a:spcAft>
            </a:pPr>
            <a:r>
              <a:rPr lang="it-IT" sz="1800" u="sng" kern="100" dirty="0">
                <a:effectLst/>
                <a:latin typeface="Aptos" panose="020B0004020202020204" pitchFamily="34" charset="0"/>
                <a:ea typeface="Aptos" panose="020B0004020202020204" pitchFamily="34" charset="0"/>
                <a:cs typeface="Times New Roman" panose="02020603050405020304" pitchFamily="18" charset="0"/>
              </a:rPr>
              <a:t>Simest spa</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Il nuovo piano strategico 2023-2025 Simest fornisce il supporto necessario per la transizione ed adeguamento ai nuovi standard e performance favorendo lo sviluppo sui mercati esteri a mezzo di adozione di un modello di crescita sostenibile.</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L’impatto ambientale  delle tecnologie digitali da solo non basta per evitare danni sull’ambiente.</a:t>
            </a: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17923210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477109"/>
            <a:ext cx="12192000" cy="576774"/>
          </a:xfrm>
        </p:spPr>
        <p:txBody>
          <a:bodyPr anchor="t">
            <a:normAutofit fontScale="90000"/>
          </a:bodyPr>
          <a:lstStyle/>
          <a:p>
            <a:pPr>
              <a:lnSpc>
                <a:spcPct val="107000"/>
              </a:lnSpc>
              <a:spcAft>
                <a:spcPts val="800"/>
              </a:spcAft>
            </a:pPr>
            <a:r>
              <a:rPr lang="it-IT" sz="3200" b="1" kern="100" dirty="0">
                <a:effectLst/>
                <a:latin typeface="Aptos" panose="020B0004020202020204" pitchFamily="34" charset="0"/>
                <a:ea typeface="Aptos" panose="020B0004020202020204" pitchFamily="34" charset="0"/>
                <a:cs typeface="Times New Roman" panose="02020603050405020304" pitchFamily="18" charset="0"/>
              </a:rPr>
              <a:t>Il ruolo della AI e Tecnologia </a:t>
            </a:r>
            <a:endParaRPr lang="it-IT"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053883"/>
            <a:ext cx="11110375" cy="4304714"/>
          </a:xfrm>
        </p:spPr>
        <p:txBody>
          <a:bodyPr>
            <a:normAutofit lnSpcReduction="10000"/>
          </a:bodyPr>
          <a:lstStyle/>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L’AI può cambiare le cose ma serve la partecipazione attiva delle aziende e un governo globale in grado di sfruttare il potenziale della trasformazione, creando un mondo incrementale dei dati, in cui le imprese possano scambiare i propri dati di sostenibilità consentendo alle grandi imprese a capo della filiera di utilizzarli in modo regolamentato per governare il percorso di sostenibilità dei propri fornitori e ai soggetti istituzionali, come enti regolatori e gestori delle grandi infrastrutture energetiche di monitorare e indirizzare correttamente la filiera in modo da raggiungere il massimo beneficio ambientale.</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La realizzazione di questa visione richiede metodi e strumenti per la creazione di ecosistemi digitali sviluppati negli anni e l’applicazione di modelli di AI per realizzare un governo davvero a livello di sistema</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Con l’intelligenza artificiale tra le varie è possibile ottenere maggiori clienti in via significativa, dando visibilità e innalzando i lead anche del 200% in pochi mesi, con l’obiettivo di aumentare la possibilità di incontro tra le esigenze e operatori al fine di aumentare la competitività delle nostre </a:t>
            </a:r>
            <a:r>
              <a:rPr lang="it-IT" sz="1800" kern="100" dirty="0" err="1">
                <a:effectLst/>
                <a:latin typeface="Aptos" panose="020B0004020202020204" pitchFamily="34" charset="0"/>
                <a:ea typeface="Aptos" panose="020B0004020202020204" pitchFamily="34" charset="0"/>
                <a:cs typeface="Times New Roman" panose="02020603050405020304" pitchFamily="18" charset="0"/>
              </a:rPr>
              <a:t>pmi</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start up innovative e la presenza sui mercati globali, contribuendo allo sviluppo della economia reale del ns Paese, favorendo l’attrattività per gli investitori nazionali ed internazionali a favore della ns creatività ed intuizione. Nascono agenzie in Italia per ciò.</a:t>
            </a: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3753561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800249"/>
            <a:ext cx="12192000" cy="577188"/>
          </a:xfrm>
        </p:spPr>
        <p:txBody>
          <a:bodyPr anchor="t"/>
          <a:lstStyle/>
          <a:p>
            <a:pPr eaLnBrk="1" hangingPunct="1">
              <a:defRPr/>
            </a:pPr>
            <a:r>
              <a:rPr lang="it-IT" altLang="it-IT" sz="3139" kern="0" dirty="0">
                <a:solidFill>
                  <a:srgbClr val="118C77"/>
                </a:solidFill>
                <a:latin typeface="Tahoma"/>
              </a:rPr>
              <a:t>Interlocutori </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616593"/>
            <a:ext cx="11110375" cy="3022208"/>
          </a:xfrm>
        </p:spPr>
        <p:txBody>
          <a:bodyPr/>
          <a:lstStyle/>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Interlocutori, strumenti e contenuti</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essenziali con cui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costruire e pianificare la specifica rete delle risorse e misure agevolate utili disponibili per ogni </a:t>
            </a:r>
            <a:r>
              <a:rPr lang="it-IT" sz="1800" b="1" kern="100" dirty="0" err="1">
                <a:effectLst/>
                <a:latin typeface="Aptos" panose="020B0004020202020204" pitchFamily="34" charset="0"/>
                <a:ea typeface="Aptos" panose="020B0004020202020204" pitchFamily="34" charset="0"/>
                <a:cs typeface="Times New Roman" panose="02020603050405020304" pitchFamily="18" charset="0"/>
              </a:rPr>
              <a:t>pmi</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 e loro progetti</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sono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CDP,</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a:t>
            </a:r>
            <a:r>
              <a:rPr lang="it-IT" sz="1800" b="1" kern="100" dirty="0" err="1">
                <a:effectLst/>
                <a:latin typeface="Aptos" panose="020B0004020202020204" pitchFamily="34" charset="0"/>
                <a:ea typeface="Aptos" panose="020B0004020202020204" pitchFamily="34" charset="0"/>
                <a:cs typeface="Times New Roman" panose="02020603050405020304" pitchFamily="18" charset="0"/>
              </a:rPr>
              <a:t>Sace</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 Simest, Invitalia, </a:t>
            </a:r>
            <a:r>
              <a:rPr lang="it-IT" sz="1800" b="1" kern="100" dirty="0" err="1">
                <a:effectLst/>
                <a:latin typeface="Aptos" panose="020B0004020202020204" pitchFamily="34" charset="0"/>
                <a:ea typeface="Aptos" panose="020B0004020202020204" pitchFamily="34" charset="0"/>
                <a:cs typeface="Times New Roman" panose="02020603050405020304" pitchFamily="18" charset="0"/>
              </a:rPr>
              <a:t>Mimit</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 Ministero Turismo, Tutor di Microcredito...  PNRR, </a:t>
            </a:r>
            <a:r>
              <a:rPr lang="it-IT" sz="1800" b="1" kern="100" dirty="0" err="1">
                <a:effectLst/>
                <a:latin typeface="Aptos" panose="020B0004020202020204" pitchFamily="34" charset="0"/>
                <a:ea typeface="Aptos" panose="020B0004020202020204" pitchFamily="34" charset="0"/>
                <a:cs typeface="Times New Roman" panose="02020603050405020304" pitchFamily="18" charset="0"/>
              </a:rPr>
              <a:t>Repower</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 EU Industria 5.0,, Crowdfunding anche di maggiore dimensione e respiro europeo, Business Angel, Acceleratori incubatori di imprese, Mentor,</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a favore della competitività e innovazione sostenibili.</a:t>
            </a: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1558922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389942"/>
            <a:ext cx="12192000" cy="523264"/>
          </a:xfrm>
        </p:spPr>
        <p:txBody>
          <a:bodyPr anchor="t"/>
          <a:lstStyle/>
          <a:p>
            <a:pPr eaLnBrk="1" hangingPunct="1">
              <a:defRPr/>
            </a:pPr>
            <a:r>
              <a:rPr lang="it-IT" altLang="it-IT" sz="3139" kern="0" dirty="0">
                <a:solidFill>
                  <a:srgbClr val="118C77"/>
                </a:solidFill>
                <a:latin typeface="Tahoma"/>
              </a:rPr>
              <a:t>Approccio e metodologia </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1913206"/>
            <a:ext cx="11110375" cy="4135902"/>
          </a:xfrm>
        </p:spPr>
        <p:txBody>
          <a:bodyPr>
            <a:normAutofit fontScale="77500" lnSpcReduction="20000"/>
          </a:bodyPr>
          <a:lstStyle/>
          <a:p>
            <a:pPr algn="l">
              <a:lnSpc>
                <a:spcPct val="107000"/>
              </a:lnSpc>
              <a:spcAft>
                <a:spcPts val="800"/>
              </a:spcAf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Chi svolge questa professione in tali materie e strumenti utili, si impegna a guidare i </a:t>
            </a: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potenziali Soggetti Beneficiari </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attraverso le complesse procedure richieste per accedere ai finanziamenti desiderati, offrendo un contributo alla crescita del Paese e all’evoluzione dei territori locali. </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a:t>
            </a: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Il mio Studio</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lo sta facendo, con esperienza dal 2004, </a:t>
            </a: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sostanzialmente in questi step:</a:t>
            </a:r>
          </a:p>
          <a:p>
            <a:pPr marL="285750" indent="-285750" algn="l">
              <a:lnSpc>
                <a:spcPct val="107000"/>
              </a:lnSpc>
              <a:spcAft>
                <a:spcPts val="800"/>
              </a:spcAft>
              <a:buFont typeface="Arial" panose="020B0604020202020204" pitchFamily="34" charset="0"/>
              <a:buChar char="•"/>
            </a:pP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il check-up aziendale</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l’analisi preliminare delle esigenze aziendali è alla base della definizione del corretto piano strategico di crescita;</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l">
              <a:lnSpc>
                <a:spcPct val="150000"/>
              </a:lnSpc>
              <a:spcAft>
                <a:spcPts val="800"/>
              </a:spcAft>
              <a:buSzPts val="1000"/>
              <a:buFont typeface="Symbol" panose="05050102010706020507" pitchFamily="18" charset="2"/>
              <a:buChar char=""/>
              <a:tabLst>
                <a:tab pos="457200" algn="l"/>
              </a:tabLst>
            </a:pP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il report delle agevolazioni</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la mappatura completa e aggiornata delle opportunità di finanza agevolata permette di individuare quelle più vantaggiose;</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l">
              <a:lnSpc>
                <a:spcPct val="150000"/>
              </a:lnSpc>
              <a:spcAft>
                <a:spcPts val="800"/>
              </a:spcAft>
              <a:buSzPts val="1000"/>
              <a:buFont typeface="Symbol" panose="05050102010706020507" pitchFamily="18" charset="2"/>
              <a:buChar char=""/>
              <a:tabLst>
                <a:tab pos="457200" algn="l"/>
              </a:tabLst>
            </a:pP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la redazione e presentazione della domanda</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è fondamentale non commettere errori nella fase della presentazione della domanda ai bandi di interesse per ricevere i contributi;</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l">
              <a:lnSpc>
                <a:spcPct val="150000"/>
              </a:lnSpc>
              <a:spcAft>
                <a:spcPts val="800"/>
              </a:spcAft>
              <a:buSzPts val="1000"/>
              <a:buFont typeface="Symbol" panose="05050102010706020507" pitchFamily="18" charset="2"/>
              <a:buChar char=""/>
              <a:tabLst>
                <a:tab pos="457200" algn="l"/>
              </a:tabLst>
            </a:pP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la rendicontazione del contributo</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la corretta gestione della rendicontazione è necessaria per l’erogazione del contributo in tempi brevi e success </a:t>
            </a:r>
            <a:r>
              <a:rPr lang="it-IT"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fee</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l">
              <a:lnSpc>
                <a:spcPct val="150000"/>
              </a:lnSpc>
              <a:spcAft>
                <a:spcPts val="800"/>
              </a:spcAft>
              <a:buSzPts val="1000"/>
              <a:buFont typeface="Symbol" panose="05050102010706020507" pitchFamily="18" charset="2"/>
              <a:buChar char=""/>
              <a:tabLst>
                <a:tab pos="457200" algn="l"/>
              </a:tabLst>
            </a:pP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La determinazione e certificazione </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del credito di imposta.</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1015300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1420841"/>
            <a:ext cx="11110375" cy="4571994"/>
          </a:xfrm>
        </p:spPr>
        <p:txBody>
          <a:bodyPr>
            <a:noAutofit/>
          </a:bodyPr>
          <a:lstStyle/>
          <a:p>
            <a:pPr algn="ctr">
              <a:lnSpc>
                <a:spcPct val="107000"/>
              </a:lnSpc>
              <a:spcAft>
                <a:spcPts val="800"/>
              </a:spcAft>
            </a:pPr>
            <a:r>
              <a:rPr lang="it-IT"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Saluti e grazie dell’attenzione!</a:t>
            </a:r>
            <a:endParaRPr lang="it-IT" kern="100" dirty="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pP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Contatti</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ctr">
              <a:lnSpc>
                <a:spcPct val="107000"/>
              </a:lnSpc>
              <a:spcAft>
                <a:spcPts val="800"/>
              </a:spcAft>
            </a:pP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Dott.ssa Laura Morini</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ctr">
              <a:lnSpc>
                <a:spcPct val="107000"/>
              </a:lnSpc>
              <a:spcAft>
                <a:spcPts val="800"/>
              </a:spcAft>
            </a:pP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Commercialista - Innovation Manager iscritta MIMIT -</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ctr">
              <a:lnSpc>
                <a:spcPct val="107000"/>
              </a:lnSpc>
              <a:spcAft>
                <a:spcPts val="800"/>
              </a:spcAft>
            </a:pPr>
            <a:r>
              <a:rPr lang="it-IT" sz="1800" b="1" kern="100" dirty="0" err="1">
                <a:solidFill>
                  <a:srgbClr val="153D63"/>
                </a:solidFill>
                <a:effectLst/>
                <a:latin typeface="Aptos" panose="020B0004020202020204" pitchFamily="34" charset="0"/>
                <a:ea typeface="Aptos" panose="020B0004020202020204" pitchFamily="34" charset="0"/>
                <a:cs typeface="Times New Roman" panose="02020603050405020304" pitchFamily="18" charset="0"/>
              </a:rPr>
              <a:t>Representative</a:t>
            </a: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 PMI Made in </a:t>
            </a:r>
            <a:r>
              <a:rPr lang="it-IT" sz="1800" b="1" kern="100" dirty="0" err="1">
                <a:solidFill>
                  <a:srgbClr val="153D63"/>
                </a:solidFill>
                <a:effectLst/>
                <a:latin typeface="Aptos" panose="020B0004020202020204" pitchFamily="34" charset="0"/>
                <a:ea typeface="Aptos" panose="020B0004020202020204" pitchFamily="34" charset="0"/>
                <a:cs typeface="Times New Roman" panose="02020603050405020304" pitchFamily="18" charset="0"/>
              </a:rPr>
              <a:t>Italy</a:t>
            </a: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  IICUAE Emirates -</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ctr">
              <a:lnSpc>
                <a:spcPct val="107000"/>
              </a:lnSpc>
              <a:spcAft>
                <a:spcPts val="800"/>
              </a:spcAft>
            </a:pP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 Tutor di Microcredito iscritta ABI al n. 52</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ctr">
              <a:lnSpc>
                <a:spcPct val="107000"/>
              </a:lnSpc>
              <a:spcAft>
                <a:spcPts val="800"/>
              </a:spcAft>
            </a:pP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Via S. Spirito, n. 30 - 50125 Firenze</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ctr">
              <a:lnSpc>
                <a:spcPct val="107000"/>
              </a:lnSpc>
              <a:spcAft>
                <a:spcPts val="800"/>
              </a:spcAft>
            </a:pP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Phone +39 333 5753176 - </a:t>
            </a:r>
            <a:r>
              <a:rPr lang="it-IT" sz="1800" b="1" kern="100" dirty="0" err="1">
                <a:solidFill>
                  <a:srgbClr val="153D63"/>
                </a:solidFill>
                <a:effectLst/>
                <a:latin typeface="Aptos" panose="020B0004020202020204" pitchFamily="34" charset="0"/>
                <a:ea typeface="Aptos" panose="020B0004020202020204" pitchFamily="34" charset="0"/>
                <a:cs typeface="Times New Roman" panose="02020603050405020304" pitchFamily="18" charset="0"/>
              </a:rPr>
              <a:t>e.mail</a:t>
            </a: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 </a:t>
            </a:r>
            <a:r>
              <a:rPr lang="it-IT" sz="1800" b="1" u="none" strike="noStrike"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hlinkClick r:id="rId2"/>
              </a:rPr>
              <a:t>lauramorinicb@gmail.com</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algn="ctr">
              <a:lnSpc>
                <a:spcPct val="107000"/>
              </a:lnSpc>
              <a:spcAft>
                <a:spcPts val="800"/>
              </a:spcAft>
            </a:pPr>
            <a:r>
              <a:rPr lang="it-IT" sz="1800" b="1" kern="100" dirty="0">
                <a:solidFill>
                  <a:srgbClr val="153D63"/>
                </a:solidFill>
                <a:effectLst/>
                <a:latin typeface="Aptos" panose="020B0004020202020204" pitchFamily="34" charset="0"/>
                <a:ea typeface="Aptos" panose="020B0004020202020204" pitchFamily="34" charset="0"/>
                <a:cs typeface="Times New Roman" panose="02020603050405020304" pitchFamily="18" charset="0"/>
              </a:rPr>
              <a:t>Linkedin Laura Morini</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3"/>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2664630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459330"/>
            <a:ext cx="12192000" cy="960312"/>
          </a:xfrm>
        </p:spPr>
        <p:txBody>
          <a:bodyPr anchor="ctr"/>
          <a:lstStyle/>
          <a:p>
            <a:pPr eaLnBrk="1" hangingPunct="1">
              <a:defRPr/>
            </a:pPr>
            <a:r>
              <a:rPr lang="it-IT" altLang="it-IT" sz="3139" dirty="0"/>
              <a:t>INTRODUZIONE </a:t>
            </a:r>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621719"/>
            <a:ext cx="11141198" cy="3216372"/>
          </a:xfrm>
        </p:spPr>
        <p:txBody>
          <a:bodyPr>
            <a:normAutofit fontScale="32500" lnSpcReduction="20000"/>
          </a:bodyPr>
          <a:lstStyle/>
          <a:p>
            <a:pPr algn="just">
              <a:lnSpc>
                <a:spcPct val="107000"/>
              </a:lnSpc>
              <a:spcAft>
                <a:spcPts val="800"/>
              </a:spcAft>
            </a:pPr>
            <a:r>
              <a:rPr lang="it-IT" sz="5500" b="1" kern="100" dirty="0">
                <a:effectLst/>
                <a:latin typeface="Aptos" panose="020B0004020202020204" pitchFamily="34" charset="0"/>
                <a:ea typeface="Aptos" panose="020B0004020202020204" pitchFamily="34" charset="0"/>
                <a:cs typeface="Times New Roman" panose="02020603050405020304" pitchFamily="18" charset="0"/>
              </a:rPr>
              <a:t>Le Imprese</a:t>
            </a:r>
            <a:r>
              <a:rPr lang="it-IT" sz="5500" kern="100" dirty="0">
                <a:effectLst/>
                <a:latin typeface="Aptos" panose="020B0004020202020204" pitchFamily="34" charset="0"/>
                <a:ea typeface="Aptos" panose="020B0004020202020204" pitchFamily="34" charset="0"/>
                <a:cs typeface="Times New Roman" panose="02020603050405020304" pitchFamily="18" charset="0"/>
              </a:rPr>
              <a:t> hanno davanti </a:t>
            </a:r>
            <a:r>
              <a:rPr lang="it-IT" sz="5500" b="1" kern="100" dirty="0">
                <a:effectLst/>
                <a:latin typeface="Aptos" panose="020B0004020202020204" pitchFamily="34" charset="0"/>
                <a:ea typeface="Aptos" panose="020B0004020202020204" pitchFamily="34" charset="0"/>
                <a:cs typeface="Times New Roman" panose="02020603050405020304" pitchFamily="18" charset="0"/>
              </a:rPr>
              <a:t>la sfida della crescita sostenibile</a:t>
            </a:r>
            <a:r>
              <a:rPr lang="it-IT" sz="5500" kern="100" dirty="0">
                <a:effectLst/>
                <a:latin typeface="Aptos" panose="020B0004020202020204" pitchFamily="34" charset="0"/>
                <a:ea typeface="Aptos" panose="020B0004020202020204" pitchFamily="34" charset="0"/>
                <a:cs typeface="Times New Roman" panose="02020603050405020304" pitchFamily="18" charset="0"/>
              </a:rPr>
              <a:t> per dovere etico e poter meglio intercettare  e cogliere i benefici del Mercato. </a:t>
            </a:r>
            <a:r>
              <a:rPr lang="it-IT" sz="5500" b="1" kern="100" dirty="0">
                <a:effectLst/>
                <a:latin typeface="Aptos" panose="020B0004020202020204" pitchFamily="34" charset="0"/>
                <a:ea typeface="Aptos" panose="020B0004020202020204" pitchFamily="34" charset="0"/>
                <a:cs typeface="Times New Roman" panose="02020603050405020304" pitchFamily="18" charset="0"/>
              </a:rPr>
              <a:t>Le PMI</a:t>
            </a:r>
            <a:r>
              <a:rPr lang="it-IT" sz="5500" kern="100" dirty="0">
                <a:effectLst/>
                <a:latin typeface="Aptos" panose="020B0004020202020204" pitchFamily="34" charset="0"/>
                <a:ea typeface="Aptos" panose="020B0004020202020204" pitchFamily="34" charset="0"/>
                <a:cs typeface="Times New Roman" panose="02020603050405020304" pitchFamily="18" charset="0"/>
              </a:rPr>
              <a:t> stanno </a:t>
            </a:r>
            <a:r>
              <a:rPr lang="it-IT" sz="5500" b="1" kern="100" dirty="0">
                <a:effectLst/>
                <a:latin typeface="Aptos" panose="020B0004020202020204" pitchFamily="34" charset="0"/>
                <a:ea typeface="Aptos" panose="020B0004020202020204" pitchFamily="34" charset="0"/>
                <a:cs typeface="Times New Roman" panose="02020603050405020304" pitchFamily="18" charset="0"/>
              </a:rPr>
              <a:t>acquisendo nuovi strumenti dinamici in evoluzione,</a:t>
            </a:r>
            <a:r>
              <a:rPr lang="it-IT" sz="5500" kern="100" dirty="0">
                <a:effectLst/>
                <a:latin typeface="Aptos" panose="020B0004020202020204" pitchFamily="34" charset="0"/>
                <a:ea typeface="Aptos" panose="020B0004020202020204" pitchFamily="34" charset="0"/>
                <a:cs typeface="Times New Roman" panose="02020603050405020304" pitchFamily="18" charset="0"/>
              </a:rPr>
              <a:t> idonei al contesto di riferimento e posizionamento nazionale ed internazionale, con forte determinazione e con la necessità di avere asset strutturati. La finanza agevolata è un asset importante. </a:t>
            </a:r>
          </a:p>
          <a:p>
            <a:pPr algn="just">
              <a:lnSpc>
                <a:spcPct val="107000"/>
              </a:lnSpc>
              <a:spcAft>
                <a:spcPts val="800"/>
              </a:spcAft>
            </a:pPr>
            <a:r>
              <a:rPr lang="it-IT" sz="55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La sfida della sostenibilità</a:t>
            </a:r>
            <a:r>
              <a:rPr lang="it-IT" sz="55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è uno </a:t>
            </a:r>
            <a:r>
              <a:rPr lang="it-IT" sz="55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obiettivo strategico</a:t>
            </a:r>
            <a:r>
              <a:rPr lang="it-IT" sz="55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di crescente rilevanza per le Imprese italiane. Il tutto avviene in un contesto che oggi è più complesso che mai, caratterizzato da nuove sfide come l’aumento delle tariffe, la crescita dei prezzi e i ritardi nelle forniture da un lato che abbiamo visto, e il rallentamento delle esportazioni verso l’Europa dell’Est dall’altro. In virtù della sua inclinazione internazionale, sia in termini di importazioni che di esportazioni, il nostro Paese è esposto agli effetti di questi sviluppi. In questo momento critico, le istituzioni stanno cercando di rispondere alle sfide con incentivi, contributi e supporti finanziari. </a:t>
            </a:r>
            <a:endParaRPr lang="it-IT" sz="5500" kern="100" dirty="0">
              <a:effectLst/>
              <a:latin typeface="Aptos" panose="020B0004020202020204" pitchFamily="34" charset="0"/>
              <a:ea typeface="Aptos" panose="020B0004020202020204" pitchFamily="34" charset="0"/>
              <a:cs typeface="Times New Roman" panose="02020603050405020304" pitchFamily="18" charset="0"/>
            </a:endParaRPr>
          </a:p>
          <a:p>
            <a:pPr eaLnBrk="1" hangingPunct="1">
              <a:defRPr/>
            </a:pPr>
            <a:endParaRPr lang="it-IT" altLang="it-IT" dirty="0"/>
          </a:p>
        </p:txBody>
      </p:sp>
      <p:pic>
        <p:nvPicPr>
          <p:cNvPr id="2" name="Immagine 1">
            <a:extLst>
              <a:ext uri="{FF2B5EF4-FFF2-40B4-BE49-F238E27FC236}">
                <a16:creationId xmlns:a16="http://schemas.microsoft.com/office/drawing/2014/main" id="{CF1751FD-96EE-CB46-9C35-5124889E849F}"/>
              </a:ext>
            </a:extLst>
          </p:cNvPr>
          <p:cNvPicPr>
            <a:picLocks noChangeAspect="1"/>
          </p:cNvPicPr>
          <p:nvPr/>
        </p:nvPicPr>
        <p:blipFill>
          <a:blip r:embed="rId2"/>
          <a:stretch>
            <a:fillRect/>
          </a:stretch>
        </p:blipFill>
        <p:spPr>
          <a:xfrm>
            <a:off x="844550" y="12654"/>
            <a:ext cx="10502900" cy="1244600"/>
          </a:xfrm>
          <a:prstGeom prst="rect">
            <a:avLst/>
          </a:prstGeom>
        </p:spPr>
      </p:pic>
    </p:spTree>
    <p:extLst>
      <p:ext uri="{BB962C8B-B14F-4D97-AF65-F5344CB8AC3E}">
        <p14:creationId xmlns:p14="http://schemas.microsoft.com/office/powerpoint/2010/main" val="463345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293034"/>
            <a:ext cx="11161746" cy="3488787"/>
          </a:xfrm>
        </p:spPr>
        <p:txBody>
          <a:bodyPr>
            <a:normAutofit lnSpcReduction="10000"/>
          </a:bodyPr>
          <a:lstStyle/>
          <a:p>
            <a:pPr algn="just">
              <a:lnSpc>
                <a:spcPct val="107000"/>
              </a:lnSpc>
              <a:spcAft>
                <a:spcPts val="800"/>
              </a:spcAft>
            </a:pP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La finanza agevolata</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comprende una serie di strumenti messi a disposizione dalle Istituzioni a livello europeo, nazionale, regionale e locale con l’obiettivo di fornire supporto economico alle imprese. Questi strumenti spaziano dai </a:t>
            </a: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contributi a fondo perduto, agli incentivi fiscali, dai crediti d’imposta, alle garanzie sugli investimenti</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1200"/>
              </a:spcAf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L’elemento che accomuna tutte queste opportunità finanziarie è la loro emanazione dal settore pubblico. Spesso le aziende non riescono a sfruttare queste risorse a causa della mancanza di conoscenza o delle difficoltà nell’accesso a programmi e bandi.</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La finanza agevolata oggi è rivolta verso la </a:t>
            </a: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sostenibilità, secondo gli standard ESG</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Sempre più risorse finanziarie sono messe a disposizione sia dall’Unione europea che dal Governo e Regioni italiani per promuovere iniziative in questo ambito.</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eaLnBrk="1" hangingPunct="1">
              <a:defRPr/>
            </a:pPr>
            <a:endParaRPr lang="it-IT" altLang="it-IT" dirty="0"/>
          </a:p>
        </p:txBody>
      </p:sp>
      <p:pic>
        <p:nvPicPr>
          <p:cNvPr id="3" name="Immagine 2">
            <a:extLst>
              <a:ext uri="{FF2B5EF4-FFF2-40B4-BE49-F238E27FC236}">
                <a16:creationId xmlns:a16="http://schemas.microsoft.com/office/drawing/2014/main" id="{0FF9826D-0832-E349-8399-73780A9A2D6C}"/>
              </a:ext>
            </a:extLst>
          </p:cNvPr>
          <p:cNvPicPr>
            <a:picLocks noChangeAspect="1"/>
          </p:cNvPicPr>
          <p:nvPr/>
        </p:nvPicPr>
        <p:blipFill>
          <a:blip r:embed="rId2"/>
          <a:stretch>
            <a:fillRect/>
          </a:stretch>
        </p:blipFill>
        <p:spPr>
          <a:xfrm>
            <a:off x="844550" y="12654"/>
            <a:ext cx="10502900" cy="1244600"/>
          </a:xfrm>
          <a:prstGeom prst="rect">
            <a:avLst/>
          </a:prstGeom>
        </p:spPr>
      </p:pic>
    </p:spTree>
    <p:extLst>
      <p:ext uri="{BB962C8B-B14F-4D97-AF65-F5344CB8AC3E}">
        <p14:creationId xmlns:p14="http://schemas.microsoft.com/office/powerpoint/2010/main" val="74408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216004"/>
            <a:ext cx="12192000" cy="397968"/>
          </a:xfrm>
        </p:spPr>
        <p:txBody>
          <a:bodyPr anchor="t">
            <a:normAutofit fontScale="90000"/>
          </a:bodyPr>
          <a:lstStyle/>
          <a:p>
            <a:pPr eaLnBrk="1" hangingPunct="1">
              <a:defRPr/>
            </a:pPr>
            <a:r>
              <a:rPr lang="it-IT" altLang="it-IT" sz="3139" kern="0" dirty="0">
                <a:solidFill>
                  <a:srgbClr val="118C77"/>
                </a:solidFill>
                <a:latin typeface="Tahoma"/>
              </a:rPr>
              <a:t>ALCUNI ESEMPI </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1763591"/>
            <a:ext cx="11110375" cy="4609074"/>
          </a:xfrm>
        </p:spPr>
        <p:txBody>
          <a:bodyPr>
            <a:normAutofit fontScale="92500" lnSpcReduction="10000"/>
          </a:bodyPr>
          <a:lstStyle/>
          <a:p>
            <a:pPr algn="just">
              <a:lnSpc>
                <a:spcPct val="107000"/>
              </a:lnSpc>
              <a:spcAft>
                <a:spcPts val="800"/>
              </a:spcAf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Un esempio è il bando emanato dal </a:t>
            </a: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Ministero dello Sviluppo Economico</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relativo agli investimenti sostenibili 4.0 gestito da Invitalia. Questa misura mira a favorire pratiche come il riciclo e la riduzione dell’uso delle materie prime, oltre a fornire specifici finanziamenti per settori cruciali, tra cui l’agricoltura sostenibile. A livello territoriale, alcune Regioni incentivano l’acquisto di servizi innovativi con</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a:t>
            </a:r>
            <a:r>
              <a:rPr lang="it-IT" sz="1800" strike="noStrike" kern="100" dirty="0">
                <a:effectLst/>
                <a:latin typeface="Aptos" panose="020B0004020202020204" pitchFamily="34" charset="0"/>
                <a:ea typeface="Aptos" panose="020B000402020202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contributi a fondo perduto fino al 70%</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Le aziende in possesso dei requisiti richiesti possono finanziare anche il percorso verso la creazione del Bilancio di sostenibilità e le spese per la digitalizzazione. Più esattamente, il bando è suddiviso in tre parti:</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1758315" algn="l"/>
              </a:tabLs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Digitale &amp; Intelligente, per supportare la transizione digitale mediante l’utilizzo di tecnologie digitali e altre tecnologie di base e abilitanti;</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1758315" algn="l"/>
              </a:tabLs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Digitale &amp; Sostenibile, per favorire la transizione ecologica mediante l’applicazione di innovativi metodi organizzativi di lavoro e dei processi di produzione;</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1758315" algn="l"/>
              </a:tabLs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Digitale &amp; Sicura, per incrementare il livello di salute e sicurezza dei lavoratori qualificando la gestione della sicurezza sui luoghi di lavoro.</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Insomma, le risorse destinate alla promozione della transizione digitale stanno aumentando sia a livello europeo sia italiano e sia locale. </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3"/>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2956225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475914"/>
            <a:ext cx="11110375" cy="3162882"/>
          </a:xfrm>
        </p:spPr>
        <p:txBody>
          <a:bodyPr>
            <a:normAutofit/>
          </a:bodyPr>
          <a:lstStyle/>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Ruolo delle Regioni, delle Città Metropolitane</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in tutto ciò, per sensibilizzare alle sinergie e incentivare idee innovative vincenti, attraendo risorse dedicate a supporto di questa transizione e crescita culturale consapevole dei cittadini, collaborazioni con le istituzioni tecniche scientifiche  (AICCON, Human Foundation, Fondazione Italiana Accenture ETS..)</a:t>
            </a:r>
          </a:p>
          <a:p>
            <a:pPr algn="just">
              <a:lnSpc>
                <a:spcPct val="107000"/>
              </a:lnSpc>
              <a:spcAft>
                <a:spcPts val="800"/>
              </a:spcAf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Altro esempio è il </a:t>
            </a: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recente </a:t>
            </a:r>
            <a:r>
              <a:rPr lang="it-IT" sz="1800" b="1" u="none" strike="noStrike" kern="100" dirty="0">
                <a:effectLst/>
                <a:latin typeface="Aptos" panose="020B0004020202020204" pitchFamily="34" charset="0"/>
                <a:ea typeface="Aptos" panose="020B000402020202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bonus Digital Export</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destinato </a:t>
            </a: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alle microimprese manifatturiere italiane, alle reti e ai consorzi che puntano a implementare soluzioni digitali per facilitare l’export.</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it-IT"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Si tratta solo di un esempio delle molte soluzioni disponibili in questo contesto in continua evoluzione.</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eaLnBrk="1" hangingPunct="1">
              <a:defRPr/>
            </a:pPr>
            <a:endParaRPr lang="it-IT" altLang="it-IT" dirty="0"/>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3"/>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1922633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597075"/>
            <a:ext cx="12192000" cy="569350"/>
          </a:xfrm>
        </p:spPr>
        <p:txBody>
          <a:bodyPr anchor="t"/>
          <a:lstStyle/>
          <a:p>
            <a:pPr eaLnBrk="1" hangingPunct="1">
              <a:defRPr/>
            </a:pPr>
            <a:r>
              <a:rPr lang="it-IT" altLang="it-IT" sz="2800" kern="0" dirty="0">
                <a:solidFill>
                  <a:srgbClr val="118C77"/>
                </a:solidFill>
                <a:latin typeface="Tahoma"/>
              </a:rPr>
              <a:t>CORRELAZIONE</a:t>
            </a:r>
            <a:r>
              <a:rPr lang="it-IT" altLang="it-IT" sz="3139" kern="0" dirty="0">
                <a:solidFill>
                  <a:srgbClr val="118C77"/>
                </a:solidFill>
                <a:latin typeface="Tahoma"/>
              </a:rPr>
              <a:t> TRA SOSTENIBILITA ECONOMICA E AMBIENTALE</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166426"/>
            <a:ext cx="11110375" cy="3938952"/>
          </a:xfrm>
        </p:spPr>
        <p:txBody>
          <a:bodyPr>
            <a:normAutofit fontScale="92500" lnSpcReduction="10000"/>
          </a:bodyPr>
          <a:lstStyle/>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La sostenibilità economica-finanziaria </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rende competitive le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ns </a:t>
            </a:r>
            <a:r>
              <a:rPr lang="it-IT" sz="1800" b="1" kern="100" dirty="0" err="1">
                <a:effectLst/>
                <a:latin typeface="Aptos" panose="020B0004020202020204" pitchFamily="34" charset="0"/>
                <a:ea typeface="Aptos" panose="020B0004020202020204" pitchFamily="34" charset="0"/>
                <a:cs typeface="Times New Roman" panose="02020603050405020304" pitchFamily="18" charset="0"/>
              </a:rPr>
              <a:t>pmi</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specialmente sui mercati esteri legata a doppio filo con la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sostenibilità ambientale</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per gli impatti della produzione sull’ambiente.</a:t>
            </a:r>
          </a:p>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I criteri di sostenibilità</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sono divenuti strategici per la selezione dei partner sia da clienti che investitori.</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Proseguendo sulle nuove modalità ed impostazioni, ad esempio, la scelta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di materiali rivalutati e pragmatici nelle produzioni </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diventa un enorme vantaggio consapevole, aprendo a nuova concezione e sensibilità di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lusso contemporaneo</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Tali materiali sono il frutto di elevazione con le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nuove conoscenze, tecnologie e a mezzo del design</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rappresentano il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nuovo life style</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in un legame stretto con l’evoluzione del pensiero sfidando le convenzioni. Un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profondo impegno sociale</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porta nuove importanti firme del made in </a:t>
            </a:r>
            <a:r>
              <a:rPr lang="it-IT" sz="1800" kern="100" dirty="0" err="1">
                <a:effectLst/>
                <a:latin typeface="Aptos" panose="020B0004020202020204" pitchFamily="34" charset="0"/>
                <a:ea typeface="Aptos" panose="020B0004020202020204" pitchFamily="34" charset="0"/>
                <a:cs typeface="Times New Roman" panose="02020603050405020304" pitchFamily="18" charset="0"/>
              </a:rPr>
              <a:t>Italy</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a destinare parte degli utili prodotti a sostegno </a:t>
            </a:r>
            <a:r>
              <a:rPr lang="it-IT" sz="1800" b="1" kern="100" dirty="0">
                <a:effectLst/>
                <a:latin typeface="Aptos" panose="020B0004020202020204" pitchFamily="34" charset="0"/>
                <a:ea typeface="Aptos" panose="020B0004020202020204" pitchFamily="34" charset="0"/>
                <a:cs typeface="Times New Roman" panose="02020603050405020304" pitchFamily="18" charset="0"/>
              </a:rPr>
              <a:t>dell’impatto culturale educativo sensibilizzando le nuove generazioni a preservare l’ambiente</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con azioni responsabili e di esempio di innovazione sociale e rigenerazione territoriale. Vi sono risorse agevolate in merito per la formazione interna per le misure di welfare e sostenibilità.</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Gli imprenditori privati possono incentivare tale transazione. Molti lo hanno iniziato a fare. </a:t>
            </a: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3361468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583007"/>
            <a:ext cx="12192000" cy="724093"/>
          </a:xfrm>
        </p:spPr>
        <p:txBody>
          <a:bodyPr anchor="t"/>
          <a:lstStyle/>
          <a:p>
            <a:pPr eaLnBrk="1" hangingPunct="1">
              <a:defRPr/>
            </a:pPr>
            <a:r>
              <a:rPr lang="it-IT" altLang="it-IT" sz="3139" kern="0" dirty="0">
                <a:solidFill>
                  <a:srgbClr val="118C77"/>
                </a:solidFill>
                <a:latin typeface="Tahoma"/>
              </a:rPr>
              <a:t>RUOLO DEL TERZO SETTORE TRAINANTE</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082019"/>
            <a:ext cx="11110375" cy="4141026"/>
          </a:xfrm>
        </p:spPr>
        <p:txBody>
          <a:bodyPr>
            <a:normAutofit lnSpcReduction="10000"/>
          </a:bodyPr>
          <a:lstStyle/>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Il ruolo del mondo del terzo settore nella transizione culturale in temi di sostenibilità</a:t>
            </a:r>
            <a:endParaRPr lang="it-I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Tutti i settori sono coinvolti per la crescita sostenibile. Non è solo per le imprese che si occupano di energia pulita e relative applicazioni ma anche il settore  primario, secondario, terziario. E’ una filosofia e approccio necessario e nuovo che impatta tutti e ogni ambito dell’ecosistema. </a:t>
            </a:r>
          </a:p>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Terzo settore</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per accelerare la crescita culturale e delle istituzioni disponendo fondi a ciò vincolati.</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Sono inclusi i settori come la moda, </a:t>
            </a:r>
            <a:r>
              <a:rPr lang="it-IT" sz="1800" kern="100" dirty="0" err="1">
                <a:effectLst/>
                <a:latin typeface="Aptos" panose="020B0004020202020204" pitchFamily="34" charset="0"/>
                <a:ea typeface="Aptos" panose="020B0004020202020204" pitchFamily="34" charset="0"/>
                <a:cs typeface="Times New Roman" panose="02020603050405020304" pitchFamily="18" charset="0"/>
              </a:rPr>
              <a:t>luxury</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innovatori nel loro DNA e  tra i primi ad aver accolto temi collegati al corretto ed etico uso delle risorse all’economia circolare, la rigenerazione urbana per le città sostenibili per una transizione ambientale equa e inclusiva, le politiche attive, self </a:t>
            </a:r>
            <a:r>
              <a:rPr lang="it-IT" sz="1800" kern="100" dirty="0" err="1">
                <a:effectLst/>
                <a:latin typeface="Aptos" panose="020B0004020202020204" pitchFamily="34" charset="0"/>
                <a:ea typeface="Aptos" panose="020B0004020202020204" pitchFamily="34" charset="0"/>
                <a:cs typeface="Times New Roman" panose="02020603050405020304" pitchFamily="18" charset="0"/>
              </a:rPr>
              <a:t>employment</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di welfare, culturali sono in uso</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Ciò è un vantaggio competitivo e le aziende che si organizzano in tal senso, specialmente in un’ottica internazionale, hanno avuto maggiori utili stimati nel 20% rispetto a chi non si è posto nel proprio business model tale sensibilità.</a:t>
            </a: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2289192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2130427"/>
            <a:ext cx="12192000" cy="683112"/>
          </a:xfrm>
        </p:spPr>
        <p:txBody>
          <a:bodyPr anchor="t"/>
          <a:lstStyle/>
          <a:p>
            <a:pPr eaLnBrk="1" hangingPunct="1">
              <a:defRPr/>
            </a:pPr>
            <a:r>
              <a:rPr lang="it-IT" altLang="it-IT" sz="3139" kern="0" dirty="0">
                <a:solidFill>
                  <a:srgbClr val="118C77"/>
                </a:solidFill>
                <a:latin typeface="Tahoma"/>
              </a:rPr>
              <a:t>INCUBATORI DI IMPRESA </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813539"/>
            <a:ext cx="11110375" cy="3038621"/>
          </a:xfrm>
        </p:spPr>
        <p:txBody>
          <a:bodyPr>
            <a:normAutofit lnSpcReduction="10000"/>
          </a:bodyPr>
          <a:lstStyle/>
          <a:p>
            <a:pPr algn="just">
              <a:lnSpc>
                <a:spcPct val="107000"/>
              </a:lnSpc>
              <a:spcAft>
                <a:spcPts val="800"/>
              </a:spcAft>
            </a:pPr>
            <a:r>
              <a:rPr lang="it-IT" sz="1800" b="1" kern="100" dirty="0">
                <a:effectLst/>
                <a:latin typeface="Aptos" panose="020B0004020202020204" pitchFamily="34" charset="0"/>
                <a:ea typeface="Aptos" panose="020B0004020202020204" pitchFamily="34" charset="0"/>
                <a:cs typeface="Times New Roman" panose="02020603050405020304" pitchFamily="18" charset="0"/>
              </a:rPr>
              <a:t>Negli incubatori quali poli attrattivi  di imprese innovative</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dopo la prima selezione e affiancamento con Mentor e Tutor one to one durante i loro programmi possono godere di alcuni cicli di incubazione, in ogni batch vengono selezionate le start up più meritevoli, usufruendo di </a:t>
            </a:r>
            <a:r>
              <a:rPr lang="it-IT" sz="1800" kern="100" dirty="0" err="1">
                <a:effectLst/>
                <a:latin typeface="Aptos" panose="020B0004020202020204" pitchFamily="34" charset="0"/>
                <a:ea typeface="Aptos" panose="020B0004020202020204" pitchFamily="34" charset="0"/>
                <a:cs typeface="Times New Roman" panose="02020603050405020304" pitchFamily="18" charset="0"/>
              </a:rPr>
              <a:t>grant</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(ad esempio in media di 25.000 euro), vengono seguite da insegnanti per la predisposizione dei loro pitch, fino alla costruzione del business plan destinato alla presentazione agli investitori, per accedere poi al mercato con maggiori risorse finanziarie. </a:t>
            </a:r>
            <a:r>
              <a:rPr lang="it-IT" sz="1800" kern="100" dirty="0">
                <a:latin typeface="Aptos" panose="020B0004020202020204" pitchFamily="34" charset="0"/>
                <a:cs typeface="Times New Roman" panose="02020603050405020304" pitchFamily="18" charset="0"/>
              </a:rPr>
              <a:t>Le fasi prevedono: </a:t>
            </a:r>
            <a:r>
              <a:rPr lang="en-US" sz="1800" kern="100" dirty="0">
                <a:latin typeface="Aptos" panose="020B0004020202020204" pitchFamily="34" charset="0"/>
                <a:cs typeface="Times New Roman" panose="02020603050405020304" pitchFamily="18" charset="0"/>
              </a:rPr>
              <a:t>1) Pre-seed Stage - 2) Seed Stage (Seed round) - 3) Growth Stage (Serie A e B) - 4) Late Stage (Serie C, D, E…) - 5) Exit. </a:t>
            </a:r>
          </a:p>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La start up innovativa ha una durata di 5 anni, a seguire può trasformarsi in PMI innovativa. Questo percorso consente lei di irrobustirsi in termini di conoscenze, risorse finanziarie organizzative competenze al momento dell’ingresso nel mercato. </a:t>
            </a: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2625202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Connettore diritto 12">
            <a:extLst>
              <a:ext uri="{FF2B5EF4-FFF2-40B4-BE49-F238E27FC236}">
                <a16:creationId xmlns:a16="http://schemas.microsoft.com/office/drawing/2014/main" id="{0EDD7DB5-06B0-A628-9B8C-888E6BCC0126}"/>
              </a:ext>
            </a:extLst>
          </p:cNvPr>
          <p:cNvCxnSpPr>
            <a:cxnSpLocks/>
          </p:cNvCxnSpPr>
          <p:nvPr/>
        </p:nvCxnSpPr>
        <p:spPr>
          <a:xfrm>
            <a:off x="0" y="6223045"/>
            <a:ext cx="12192000" cy="0"/>
          </a:xfrm>
          <a:prstGeom prst="line">
            <a:avLst/>
          </a:prstGeom>
          <a:ln>
            <a:solidFill>
              <a:srgbClr val="0A8C74"/>
            </a:solidFill>
          </a:ln>
        </p:spPr>
        <p:style>
          <a:lnRef idx="1">
            <a:schemeClr val="accent6"/>
          </a:lnRef>
          <a:fillRef idx="0">
            <a:schemeClr val="accent6"/>
          </a:fillRef>
          <a:effectRef idx="0">
            <a:schemeClr val="accent6"/>
          </a:effectRef>
          <a:fontRef idx="minor">
            <a:schemeClr val="tx1"/>
          </a:fontRef>
        </p:style>
      </p:cxnSp>
      <p:sp>
        <p:nvSpPr>
          <p:cNvPr id="12" name="Rectangle 2">
            <a:extLst>
              <a:ext uri="{FF2B5EF4-FFF2-40B4-BE49-F238E27FC236}">
                <a16:creationId xmlns:a16="http://schemas.microsoft.com/office/drawing/2014/main" id="{ABB9F5BE-25B5-5B44-53A4-9C6F2B2895F3}"/>
              </a:ext>
            </a:extLst>
          </p:cNvPr>
          <p:cNvSpPr>
            <a:spLocks noGrp="1" noChangeArrowheads="1"/>
          </p:cNvSpPr>
          <p:nvPr>
            <p:ph type="ctrTitle"/>
          </p:nvPr>
        </p:nvSpPr>
        <p:spPr>
          <a:xfrm>
            <a:off x="0" y="1603719"/>
            <a:ext cx="12192000" cy="520501"/>
          </a:xfrm>
        </p:spPr>
        <p:txBody>
          <a:bodyPr anchor="t">
            <a:normAutofit fontScale="90000"/>
          </a:bodyPr>
          <a:lstStyle/>
          <a:p>
            <a:pPr eaLnBrk="1" hangingPunct="1">
              <a:defRPr/>
            </a:pPr>
            <a:r>
              <a:rPr lang="it-IT" altLang="it-IT" sz="3139" kern="0" dirty="0">
                <a:solidFill>
                  <a:srgbClr val="118C77"/>
                </a:solidFill>
                <a:latin typeface="Tahoma"/>
              </a:rPr>
              <a:t>IL MICROCREDITO E LA SOSTENIBILITA’ NOVITA’ NORMATIVE</a:t>
            </a:r>
            <a:endParaRPr lang="it-IT" altLang="it-IT" sz="3139" dirty="0"/>
          </a:p>
        </p:txBody>
      </p:sp>
      <p:sp>
        <p:nvSpPr>
          <p:cNvPr id="14" name="Rectangle 3">
            <a:extLst>
              <a:ext uri="{FF2B5EF4-FFF2-40B4-BE49-F238E27FC236}">
                <a16:creationId xmlns:a16="http://schemas.microsoft.com/office/drawing/2014/main" id="{5D9AE48F-27A2-C39A-15DE-83D1315CEC9D}"/>
              </a:ext>
            </a:extLst>
          </p:cNvPr>
          <p:cNvSpPr>
            <a:spLocks noGrp="1" noChangeArrowheads="1"/>
          </p:cNvSpPr>
          <p:nvPr>
            <p:ph type="subTitle" idx="1"/>
          </p:nvPr>
        </p:nvSpPr>
        <p:spPr>
          <a:xfrm>
            <a:off x="530245" y="2124221"/>
            <a:ext cx="11110375" cy="3995219"/>
          </a:xfrm>
        </p:spPr>
        <p:txBody>
          <a:bodyPr>
            <a:normAutofit fontScale="92500" lnSpcReduction="10000"/>
          </a:bodyPr>
          <a:lstStyle/>
          <a:p>
            <a:pPr algn="just">
              <a:lnSpc>
                <a:spcPct val="107000"/>
              </a:lnSpc>
              <a:spcAft>
                <a:spcPts val="800"/>
              </a:spcAft>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 </a:t>
            </a:r>
            <a:r>
              <a:rPr lang="it-IT" sz="1800" kern="100" dirty="0">
                <a:latin typeface="Aptos" panose="020B0004020202020204" pitchFamily="34" charset="0"/>
                <a:ea typeface="Aptos" panose="020B0004020202020204" pitchFamily="34" charset="0"/>
                <a:cs typeface="Times New Roman" panose="02020603050405020304" pitchFamily="18" charset="0"/>
              </a:rPr>
              <a:t>I </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nuovi limiti e modalità  in vigore dal 12 01 2024 di questo prodotto applicato grazie ai sevizi ausiliari svolti con il supporto e monitoraggio dei Tutor iscritti all’Albo.</a:t>
            </a:r>
          </a:p>
          <a:p>
            <a:pPr marL="342900" lvl="0" indent="-342900" algn="just">
              <a:lnSpc>
                <a:spcPct val="107000"/>
              </a:lnSpc>
              <a:buFont typeface="Symbol" panose="05050102010706020507" pitchFamily="18" charset="2"/>
              <a:buChar char=""/>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Gli importi di ogni richiesta salgono dai precedenti 40.000 euro estensibili a 50.000 a euro 75.000 e 100.000 per le SRL ordinarie. In entrambi i casi la garanzia del fondo centrale di garanzia è mantenuta al 80% fino a 50.000 di finanziamento e al 60% per importi superiori </a:t>
            </a:r>
          </a:p>
          <a:p>
            <a:pPr marL="342900" lvl="0" indent="-342900" algn="just">
              <a:lnSpc>
                <a:spcPct val="107000"/>
              </a:lnSpc>
              <a:buFont typeface="Symbol" panose="05050102010706020507" pitchFamily="18" charset="2"/>
              <a:buChar char=""/>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Oggi anche le SRL ordinarie possono attingere al microcredito precedentemente solo per le SRLS </a:t>
            </a:r>
          </a:p>
          <a:p>
            <a:pPr marL="342900" lvl="0" indent="-342900" algn="just">
              <a:lnSpc>
                <a:spcPct val="107000"/>
              </a:lnSpc>
              <a:buFont typeface="Symbol" panose="05050102010706020507" pitchFamily="18" charset="2"/>
              <a:buChar char=""/>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Per tale tipologia di impresa è prevista la richiesta eventuale di garanzie reali e non solo personali degli altri casi</a:t>
            </a:r>
          </a:p>
          <a:p>
            <a:pPr marL="342900" lvl="0" indent="-342900" algn="just">
              <a:lnSpc>
                <a:spcPct val="107000"/>
              </a:lnSpc>
              <a:buFont typeface="Symbol" panose="05050102010706020507" pitchFamily="18" charset="2"/>
              <a:buChar char=""/>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Gli importi sono erogabili in un’unica soluzione e non più solo a tiraggio in più tranche frazionate</a:t>
            </a:r>
          </a:p>
          <a:p>
            <a:pPr marL="342900" lvl="0" indent="-342900" algn="just">
              <a:lnSpc>
                <a:spcPct val="107000"/>
              </a:lnSpc>
              <a:buFont typeface="Symbol" panose="05050102010706020507" pitchFamily="18" charset="2"/>
              <a:buChar char=""/>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E’ cancellato il limite dei cinque anni dalla costituzione per i soggetti richiedenti e cancellati i limiti dimensionali (attivo patrimoniale, ricavi lordi, indebitamento) cui si guardava prima</a:t>
            </a:r>
          </a:p>
          <a:p>
            <a:pPr marL="342900" lvl="0" indent="-342900" algn="just">
              <a:lnSpc>
                <a:spcPct val="107000"/>
              </a:lnSpc>
              <a:spcAft>
                <a:spcPts val="800"/>
              </a:spcAft>
              <a:buFont typeface="Symbol" panose="05050102010706020507" pitchFamily="18" charset="2"/>
              <a:buChar char=""/>
            </a:pPr>
            <a:r>
              <a:rPr lang="it-IT" sz="1800" kern="100" dirty="0">
                <a:effectLst/>
                <a:latin typeface="Aptos" panose="020B0004020202020204" pitchFamily="34" charset="0"/>
                <a:ea typeface="Aptos" panose="020B0004020202020204" pitchFamily="34" charset="0"/>
                <a:cs typeface="Times New Roman" panose="02020603050405020304" pitchFamily="18" charset="0"/>
              </a:rPr>
              <a:t>La durata massima è di 10 anni con eventuali periodi di </a:t>
            </a:r>
            <a:r>
              <a:rPr lang="it-IT" sz="1800" kern="100" dirty="0" err="1">
                <a:effectLst/>
                <a:latin typeface="Aptos" panose="020B0004020202020204" pitchFamily="34" charset="0"/>
                <a:ea typeface="Aptos" panose="020B0004020202020204" pitchFamily="34" charset="0"/>
                <a:cs typeface="Times New Roman" panose="02020603050405020304" pitchFamily="18" charset="0"/>
              </a:rPr>
              <a:t>pre</a:t>
            </a:r>
            <a:r>
              <a:rPr lang="it-IT" sz="1800" kern="100" dirty="0">
                <a:effectLst/>
                <a:latin typeface="Aptos" panose="020B0004020202020204" pitchFamily="34" charset="0"/>
                <a:ea typeface="Aptos" panose="020B0004020202020204" pitchFamily="34" charset="0"/>
                <a:cs typeface="Times New Roman" panose="02020603050405020304" pitchFamily="18" charset="0"/>
              </a:rPr>
              <a:t> - ammortamento solitamente di 12 mesi</a:t>
            </a:r>
          </a:p>
        </p:txBody>
      </p:sp>
      <p:pic>
        <p:nvPicPr>
          <p:cNvPr id="2" name="Immagine 1">
            <a:extLst>
              <a:ext uri="{FF2B5EF4-FFF2-40B4-BE49-F238E27FC236}">
                <a16:creationId xmlns:a16="http://schemas.microsoft.com/office/drawing/2014/main" id="{AD3660E9-6C14-4D4B-8273-C79F48174493}"/>
              </a:ext>
            </a:extLst>
          </p:cNvPr>
          <p:cNvPicPr>
            <a:picLocks noChangeAspect="1"/>
          </p:cNvPicPr>
          <p:nvPr/>
        </p:nvPicPr>
        <p:blipFill>
          <a:blip r:embed="rId2"/>
          <a:stretch>
            <a:fillRect/>
          </a:stretch>
        </p:blipFill>
        <p:spPr>
          <a:xfrm>
            <a:off x="844550" y="-28596"/>
            <a:ext cx="10502900" cy="1244600"/>
          </a:xfrm>
          <a:prstGeom prst="rect">
            <a:avLst/>
          </a:prstGeom>
        </p:spPr>
      </p:pic>
    </p:spTree>
    <p:extLst>
      <p:ext uri="{BB962C8B-B14F-4D97-AF65-F5344CB8AC3E}">
        <p14:creationId xmlns:p14="http://schemas.microsoft.com/office/powerpoint/2010/main" val="964528616"/>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363DE0D8911384CAC7830D6C656503D" ma:contentTypeVersion="18" ma:contentTypeDescription="Creare un nuovo documento." ma:contentTypeScope="" ma:versionID="39b27e42f7fbcdf5e95667442a50e29b">
  <xsd:schema xmlns:xsd="http://www.w3.org/2001/XMLSchema" xmlns:xs="http://www.w3.org/2001/XMLSchema" xmlns:p="http://schemas.microsoft.com/office/2006/metadata/properties" xmlns:ns2="a31a84c1-c8ec-472e-a53f-9b5b1161586e" xmlns:ns3="9e723c45-90f8-4a43-9f0b-1a5afe3d1975" targetNamespace="http://schemas.microsoft.com/office/2006/metadata/properties" ma:root="true" ma:fieldsID="c616ff919274e47da8f7fbcc9948fa07" ns2:_="" ns3:_="">
    <xsd:import namespace="a31a84c1-c8ec-472e-a53f-9b5b1161586e"/>
    <xsd:import namespace="9e723c45-90f8-4a43-9f0b-1a5afe3d19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1a84c1-c8ec-472e-a53f-9b5b1161586e" elementFormDefault="qualified">
    <xsd:import namespace="http://schemas.microsoft.com/office/2006/documentManagement/types"/>
    <xsd:import namespace="http://schemas.microsoft.com/office/infopath/2007/PartnerControls"/>
    <xsd:element name="SharedWithUsers" ma:index="8" nillable="true" ma:displayName="Condivis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Condiviso con dettagli" ma:description="" ma:internalName="SharedWithDetails" ma:readOnly="true">
      <xsd:simpleType>
        <xsd:restriction base="dms:Note">
          <xsd:maxLength value="255"/>
        </xsd:restriction>
      </xsd:simpleType>
    </xsd:element>
    <xsd:element name="TaxCatchAll" ma:index="23" nillable="true" ma:displayName="Taxonomy Catch All Column" ma:hidden="true" ma:list="{7eb3d2f5-dcc3-4eb9-a35c-859488b1aa66}" ma:internalName="TaxCatchAll" ma:showField="CatchAllData" ma:web="a31a84c1-c8ec-472e-a53f-9b5b1161586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e723c45-90f8-4a43-9f0b-1a5afe3d197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Tag immagine" ma:readOnly="false" ma:fieldId="{5cf76f15-5ced-4ddc-b409-7134ff3c332f}" ma:taxonomyMulti="true" ma:sspId="ae290a2d-1163-4cb5-8ea2-3b7d1dec80f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3FF67E7-9BF7-4B97-984C-583AC39B75E9}"/>
</file>

<file path=customXml/itemProps2.xml><?xml version="1.0" encoding="utf-8"?>
<ds:datastoreItem xmlns:ds="http://schemas.openxmlformats.org/officeDocument/2006/customXml" ds:itemID="{09C25E1B-9A2D-4CCF-8AD5-289607756F08}"/>
</file>

<file path=docProps/app.xml><?xml version="1.0" encoding="utf-8"?>
<Properties xmlns="http://schemas.openxmlformats.org/officeDocument/2006/extended-properties" xmlns:vt="http://schemas.openxmlformats.org/officeDocument/2006/docPropsVTypes">
  <Template>Office Theme</Template>
  <TotalTime>163</TotalTime>
  <Words>2311</Words>
  <Application>Microsoft Office PowerPoint</Application>
  <PresentationFormat>Widescreen</PresentationFormat>
  <Paragraphs>79</Paragraphs>
  <Slides>16</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16</vt:i4>
      </vt:variant>
    </vt:vector>
  </HeadingPairs>
  <TitlesOfParts>
    <vt:vector size="23" baseType="lpstr">
      <vt:lpstr>Aptos</vt:lpstr>
      <vt:lpstr>Arial</vt:lpstr>
      <vt:lpstr>Calibri</vt:lpstr>
      <vt:lpstr>Calibri Light</vt:lpstr>
      <vt:lpstr>Symbol</vt:lpstr>
      <vt:lpstr>Tahoma</vt:lpstr>
      <vt:lpstr>Tema di Office</vt:lpstr>
      <vt:lpstr>Presentazione standard di PowerPoint</vt:lpstr>
      <vt:lpstr>INTRODUZIONE </vt:lpstr>
      <vt:lpstr>Presentazione standard di PowerPoint</vt:lpstr>
      <vt:lpstr>ALCUNI ESEMPI </vt:lpstr>
      <vt:lpstr>Presentazione standard di PowerPoint</vt:lpstr>
      <vt:lpstr>CORRELAZIONE TRA SOSTENIBILITA ECONOMICA E AMBIENTALE</vt:lpstr>
      <vt:lpstr>RUOLO DEL TERZO SETTORE TRAINANTE</vt:lpstr>
      <vt:lpstr>INCUBATORI DI IMPRESA </vt:lpstr>
      <vt:lpstr>IL MICROCREDITO E LA SOSTENIBILITA’ NOVITA’ NORMATIVE</vt:lpstr>
      <vt:lpstr>Novità Regime dei Minimis – Legge Sabatini </vt:lpstr>
      <vt:lpstr>Novità Regime dei Minimis – Legge Sabatini </vt:lpstr>
      <vt:lpstr>Tipologia di investitori e operatori per lo sviluppo sostenibile  </vt:lpstr>
      <vt:lpstr>Il ruolo della AI e Tecnologia </vt:lpstr>
      <vt:lpstr>Interlocutori </vt:lpstr>
      <vt:lpstr>Approccio e metodologia </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Arianna Panerai</dc:creator>
  <cp:lastModifiedBy>laura morini</cp:lastModifiedBy>
  <cp:revision>19</cp:revision>
  <dcterms:created xsi:type="dcterms:W3CDTF">2022-11-22T14:17:30Z</dcterms:created>
  <dcterms:modified xsi:type="dcterms:W3CDTF">2024-01-21T14:35:01Z</dcterms:modified>
</cp:coreProperties>
</file>